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5"/>
  </p:notesMasterIdLst>
  <p:sldIdLst>
    <p:sldId id="256" r:id="rId2"/>
    <p:sldId id="276" r:id="rId3"/>
    <p:sldId id="278" r:id="rId4"/>
    <p:sldId id="317" r:id="rId5"/>
    <p:sldId id="322" r:id="rId6"/>
    <p:sldId id="312" r:id="rId7"/>
    <p:sldId id="297" r:id="rId8"/>
    <p:sldId id="316" r:id="rId9"/>
    <p:sldId id="305" r:id="rId10"/>
    <p:sldId id="306" r:id="rId11"/>
    <p:sldId id="307" r:id="rId12"/>
    <p:sldId id="293" r:id="rId13"/>
    <p:sldId id="280" r:id="rId14"/>
    <p:sldId id="295" r:id="rId15"/>
    <p:sldId id="309" r:id="rId16"/>
    <p:sldId id="310" r:id="rId17"/>
    <p:sldId id="311" r:id="rId18"/>
    <p:sldId id="308" r:id="rId19"/>
    <p:sldId id="318" r:id="rId20"/>
    <p:sldId id="319" r:id="rId21"/>
    <p:sldId id="320" r:id="rId22"/>
    <p:sldId id="321" r:id="rId23"/>
    <p:sldId id="326" r:id="rId24"/>
    <p:sldId id="324" r:id="rId25"/>
    <p:sldId id="327" r:id="rId26"/>
    <p:sldId id="328" r:id="rId27"/>
    <p:sldId id="330" r:id="rId28"/>
    <p:sldId id="304" r:id="rId29"/>
    <p:sldId id="283" r:id="rId30"/>
    <p:sldId id="285" r:id="rId31"/>
    <p:sldId id="301" r:id="rId32"/>
    <p:sldId id="329" r:id="rId33"/>
    <p:sldId id="291" r:id="rId34"/>
  </p:sldIdLst>
  <p:sldSz cx="12192000" cy="6858000"/>
  <p:notesSz cx="6858000" cy="14859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FB38D6-21A9-43A0-81C4-F6649633B2F9}" v="26" dt="2019-04-18T14:43:55.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19"/>
    <p:restoredTop sz="81020" autoAdjust="0"/>
  </p:normalViewPr>
  <p:slideViewPr>
    <p:cSldViewPr snapToGrid="0">
      <p:cViewPr varScale="1">
        <p:scale>
          <a:sx n="70" d="100"/>
          <a:sy n="70" d="100"/>
        </p:scale>
        <p:origin x="84" y="432"/>
      </p:cViewPr>
      <p:guideLst>
        <p:guide orient="horz" pos="2328"/>
        <p:guide pos="3864"/>
        <p:guide pos="7512"/>
        <p:guide pos="144"/>
        <p:guide orient="horz" pos="624"/>
        <p:guide orient="horz"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E5FD13-FB33-4A14-99E9-FD4FC92CCF84}" type="doc">
      <dgm:prSet loTypeId="urn:microsoft.com/office/officeart/2005/8/layout/hierarchy3" loCatId="list" qsTypeId="urn:microsoft.com/office/officeart/2005/8/quickstyle/simple1" qsCatId="simple" csTypeId="urn:microsoft.com/office/officeart/2005/8/colors/accent4_2" csCatId="accent4" phldr="1"/>
      <dgm:spPr/>
      <dgm:t>
        <a:bodyPr/>
        <a:lstStyle/>
        <a:p>
          <a:endParaRPr lang="en-SG"/>
        </a:p>
      </dgm:t>
    </dgm:pt>
    <dgm:pt modelId="{F9C632C5-D443-4024-8B59-13D3587D5156}">
      <dgm:prSet phldrT="[Text]" custT="1"/>
      <dgm:spPr/>
      <dgm:t>
        <a:bodyPr/>
        <a:lstStyle/>
        <a:p>
          <a:r>
            <a:rPr lang="en-SG" sz="3200"/>
            <a:t>Data Preparation</a:t>
          </a:r>
        </a:p>
      </dgm:t>
    </dgm:pt>
    <dgm:pt modelId="{3D6C5555-B305-43B6-8728-6C93C8AB2F38}" type="parTrans" cxnId="{C3B6B602-CC88-4EBE-943B-0ADD2396C291}">
      <dgm:prSet/>
      <dgm:spPr/>
      <dgm:t>
        <a:bodyPr/>
        <a:lstStyle/>
        <a:p>
          <a:endParaRPr lang="en-SG"/>
        </a:p>
      </dgm:t>
    </dgm:pt>
    <dgm:pt modelId="{39CBA79A-9C3E-4BCB-A5AA-D604B91A1B60}" type="sibTrans" cxnId="{C3B6B602-CC88-4EBE-943B-0ADD2396C291}">
      <dgm:prSet/>
      <dgm:spPr/>
      <dgm:t>
        <a:bodyPr/>
        <a:lstStyle/>
        <a:p>
          <a:endParaRPr lang="en-SG"/>
        </a:p>
      </dgm:t>
    </dgm:pt>
    <dgm:pt modelId="{25C91441-B69B-4287-997E-F7472D04CFDE}">
      <dgm:prSet phldrT="[Text]" custT="1"/>
      <dgm:spPr/>
      <dgm:t>
        <a:bodyPr/>
        <a:lstStyle/>
        <a:p>
          <a:r>
            <a:rPr lang="en-SG" sz="2600"/>
            <a:t>Data Selection</a:t>
          </a:r>
        </a:p>
      </dgm:t>
    </dgm:pt>
    <dgm:pt modelId="{178C3CA6-E7DF-4BCE-80A2-2106CF178A79}" type="parTrans" cxnId="{3807BFD1-236F-47F0-8B97-5D79C9B9F8F4}">
      <dgm:prSet/>
      <dgm:spPr/>
      <dgm:t>
        <a:bodyPr/>
        <a:lstStyle/>
        <a:p>
          <a:endParaRPr lang="en-SG"/>
        </a:p>
      </dgm:t>
    </dgm:pt>
    <dgm:pt modelId="{179934C0-2D9B-43DD-9AEE-26245047CC52}" type="sibTrans" cxnId="{3807BFD1-236F-47F0-8B97-5D79C9B9F8F4}">
      <dgm:prSet/>
      <dgm:spPr/>
      <dgm:t>
        <a:bodyPr/>
        <a:lstStyle/>
        <a:p>
          <a:endParaRPr lang="en-SG"/>
        </a:p>
      </dgm:t>
    </dgm:pt>
    <dgm:pt modelId="{3E2A4201-779B-472F-A361-DD131E2561A2}">
      <dgm:prSet phldrT="[Text]" custT="1"/>
      <dgm:spPr/>
      <dgm:t>
        <a:bodyPr/>
        <a:lstStyle/>
        <a:p>
          <a:r>
            <a:rPr lang="en-SG" sz="3200"/>
            <a:t>Methodology</a:t>
          </a:r>
        </a:p>
      </dgm:t>
    </dgm:pt>
    <dgm:pt modelId="{7F7FAC12-6D31-4580-A22B-96D10BFE3098}" type="parTrans" cxnId="{7C8BD459-DFEF-4986-9C0B-4C067E6DE82D}">
      <dgm:prSet/>
      <dgm:spPr/>
      <dgm:t>
        <a:bodyPr/>
        <a:lstStyle/>
        <a:p>
          <a:endParaRPr lang="en-SG"/>
        </a:p>
      </dgm:t>
    </dgm:pt>
    <dgm:pt modelId="{C5FECE29-FEAF-4F65-9AF9-79952805C64F}" type="sibTrans" cxnId="{7C8BD459-DFEF-4986-9C0B-4C067E6DE82D}">
      <dgm:prSet/>
      <dgm:spPr/>
      <dgm:t>
        <a:bodyPr/>
        <a:lstStyle/>
        <a:p>
          <a:endParaRPr lang="en-SG"/>
        </a:p>
      </dgm:t>
    </dgm:pt>
    <dgm:pt modelId="{80430A93-1184-472A-97C4-28047784B94C}">
      <dgm:prSet phldrT="[Text]" custT="1"/>
      <dgm:spPr/>
      <dgm:t>
        <a:bodyPr/>
        <a:lstStyle/>
        <a:p>
          <a:r>
            <a:rPr lang="en-SG" sz="2600"/>
            <a:t>Topic Modelling</a:t>
          </a:r>
        </a:p>
      </dgm:t>
    </dgm:pt>
    <dgm:pt modelId="{136633DA-B506-4ABD-B631-5C879DD19FFB}" type="parTrans" cxnId="{7231530B-0419-452B-ABA5-FFB9958D5425}">
      <dgm:prSet/>
      <dgm:spPr/>
      <dgm:t>
        <a:bodyPr/>
        <a:lstStyle/>
        <a:p>
          <a:endParaRPr lang="en-SG"/>
        </a:p>
      </dgm:t>
    </dgm:pt>
    <dgm:pt modelId="{51890C3B-FC96-4F7A-94E6-BFB97FEBB37D}" type="sibTrans" cxnId="{7231530B-0419-452B-ABA5-FFB9958D5425}">
      <dgm:prSet/>
      <dgm:spPr/>
      <dgm:t>
        <a:bodyPr/>
        <a:lstStyle/>
        <a:p>
          <a:endParaRPr lang="en-SG"/>
        </a:p>
      </dgm:t>
    </dgm:pt>
    <dgm:pt modelId="{354695E9-2FC5-4725-AEB0-DBC80F869831}">
      <dgm:prSet phldrT="[Text]" custT="1"/>
      <dgm:spPr/>
      <dgm:t>
        <a:bodyPr/>
        <a:lstStyle/>
        <a:p>
          <a:r>
            <a:rPr lang="en-US" sz="2600"/>
            <a:t>Text Summarization</a:t>
          </a:r>
          <a:endParaRPr lang="en-SG" sz="2600"/>
        </a:p>
      </dgm:t>
    </dgm:pt>
    <dgm:pt modelId="{09AECBB8-D445-4E90-A32A-E78D8DF85122}" type="parTrans" cxnId="{8C9D5AB2-C9D1-4403-9570-68369AE7C684}">
      <dgm:prSet/>
      <dgm:spPr/>
      <dgm:t>
        <a:bodyPr/>
        <a:lstStyle/>
        <a:p>
          <a:endParaRPr lang="en-SG"/>
        </a:p>
      </dgm:t>
    </dgm:pt>
    <dgm:pt modelId="{215A04AD-803A-4DED-8A2C-50DC741090C6}" type="sibTrans" cxnId="{8C9D5AB2-C9D1-4403-9570-68369AE7C684}">
      <dgm:prSet/>
      <dgm:spPr/>
      <dgm:t>
        <a:bodyPr/>
        <a:lstStyle/>
        <a:p>
          <a:endParaRPr lang="en-SG"/>
        </a:p>
      </dgm:t>
    </dgm:pt>
    <dgm:pt modelId="{D628D655-7FD1-4091-9FFF-8FA9DE1308A5}">
      <dgm:prSet custT="1"/>
      <dgm:spPr/>
      <dgm:t>
        <a:bodyPr/>
        <a:lstStyle/>
        <a:p>
          <a:r>
            <a:rPr lang="en-SG" sz="2600"/>
            <a:t>Data Pre-processing</a:t>
          </a:r>
        </a:p>
      </dgm:t>
    </dgm:pt>
    <dgm:pt modelId="{EFAFAFEF-6A11-4A4D-81FA-A774B992AE4C}" type="parTrans" cxnId="{7BB3572D-C739-4159-AA5F-9D948577C041}">
      <dgm:prSet/>
      <dgm:spPr/>
      <dgm:t>
        <a:bodyPr/>
        <a:lstStyle/>
        <a:p>
          <a:endParaRPr lang="en-SG"/>
        </a:p>
      </dgm:t>
    </dgm:pt>
    <dgm:pt modelId="{D51D375D-DFA8-4AA5-9AB4-24279E9AE9C5}" type="sibTrans" cxnId="{7BB3572D-C739-4159-AA5F-9D948577C041}">
      <dgm:prSet/>
      <dgm:spPr/>
      <dgm:t>
        <a:bodyPr/>
        <a:lstStyle/>
        <a:p>
          <a:endParaRPr lang="en-SG"/>
        </a:p>
      </dgm:t>
    </dgm:pt>
    <dgm:pt modelId="{054C8BEF-6D4D-4125-8169-F8C99FEC7FEA}">
      <dgm:prSet phldrT="[Text]" custT="1"/>
      <dgm:spPr/>
      <dgm:t>
        <a:bodyPr/>
        <a:lstStyle/>
        <a:p>
          <a:r>
            <a:rPr lang="en-SG" sz="3200"/>
            <a:t>Analysis</a:t>
          </a:r>
          <a:r>
            <a:rPr lang="en-US" sz="3200"/>
            <a:t> </a:t>
          </a:r>
          <a:r>
            <a:rPr lang="en-SG" sz="3200"/>
            <a:t>&amp;</a:t>
          </a:r>
          <a:br>
            <a:rPr lang="en-US" sz="3200"/>
          </a:br>
          <a:r>
            <a:rPr lang="en-SG" sz="3200"/>
            <a:t>Evaluation</a:t>
          </a:r>
        </a:p>
      </dgm:t>
    </dgm:pt>
    <dgm:pt modelId="{368BF019-A56A-4CB3-AFC8-BE09C3AB35F2}" type="parTrans" cxnId="{82B78607-061C-47B8-9274-2108E181FE78}">
      <dgm:prSet/>
      <dgm:spPr/>
      <dgm:t>
        <a:bodyPr/>
        <a:lstStyle/>
        <a:p>
          <a:endParaRPr lang="en-SG"/>
        </a:p>
      </dgm:t>
    </dgm:pt>
    <dgm:pt modelId="{9815644A-7463-4A22-8B2A-B39FE818E6E8}" type="sibTrans" cxnId="{82B78607-061C-47B8-9274-2108E181FE78}">
      <dgm:prSet/>
      <dgm:spPr/>
      <dgm:t>
        <a:bodyPr/>
        <a:lstStyle/>
        <a:p>
          <a:endParaRPr lang="en-SG"/>
        </a:p>
      </dgm:t>
    </dgm:pt>
    <dgm:pt modelId="{E1BFBA4B-24B2-407A-8F88-ECEB84113006}">
      <dgm:prSet custT="1"/>
      <dgm:spPr/>
      <dgm:t>
        <a:bodyPr/>
        <a:lstStyle/>
        <a:p>
          <a:r>
            <a:rPr lang="en-SG" sz="2600"/>
            <a:t>LDA Model: Coherence</a:t>
          </a:r>
        </a:p>
      </dgm:t>
    </dgm:pt>
    <dgm:pt modelId="{A11DF164-8C9D-4106-A39B-24EF9B87309B}" type="parTrans" cxnId="{3023D67E-EB55-4033-A338-41B81C34E27D}">
      <dgm:prSet/>
      <dgm:spPr/>
      <dgm:t>
        <a:bodyPr/>
        <a:lstStyle/>
        <a:p>
          <a:endParaRPr lang="en-SG"/>
        </a:p>
      </dgm:t>
    </dgm:pt>
    <dgm:pt modelId="{9473F3FC-82E7-47D7-BCE8-2ABF7A5E53E3}" type="sibTrans" cxnId="{3023D67E-EB55-4033-A338-41B81C34E27D}">
      <dgm:prSet/>
      <dgm:spPr/>
      <dgm:t>
        <a:bodyPr/>
        <a:lstStyle/>
        <a:p>
          <a:endParaRPr lang="en-SG"/>
        </a:p>
      </dgm:t>
    </dgm:pt>
    <dgm:pt modelId="{7EAF0C8F-F3CB-4205-BD46-0BF6722CC5BA}">
      <dgm:prSet custT="1"/>
      <dgm:spPr/>
      <dgm:t>
        <a:bodyPr/>
        <a:lstStyle/>
        <a:p>
          <a:r>
            <a:rPr lang="en-SG" sz="2600"/>
            <a:t>Summarization: Human Evaluation</a:t>
          </a:r>
        </a:p>
      </dgm:t>
    </dgm:pt>
    <dgm:pt modelId="{2BAC0FB2-9862-4840-BA56-3C74032DBFB1}" type="parTrans" cxnId="{3C91E682-607A-4CF0-B4EE-A6D565BF172C}">
      <dgm:prSet/>
      <dgm:spPr/>
      <dgm:t>
        <a:bodyPr/>
        <a:lstStyle/>
        <a:p>
          <a:endParaRPr lang="en-SG"/>
        </a:p>
      </dgm:t>
    </dgm:pt>
    <dgm:pt modelId="{5334D41D-980E-466C-BA8C-8C4762772A5F}" type="sibTrans" cxnId="{3C91E682-607A-4CF0-B4EE-A6D565BF172C}">
      <dgm:prSet/>
      <dgm:spPr/>
      <dgm:t>
        <a:bodyPr/>
        <a:lstStyle/>
        <a:p>
          <a:endParaRPr lang="en-SG"/>
        </a:p>
      </dgm:t>
    </dgm:pt>
    <dgm:pt modelId="{D9D6DC66-BD54-4AD8-8362-24B0BC59FECB}" type="pres">
      <dgm:prSet presAssocID="{46E5FD13-FB33-4A14-99E9-FD4FC92CCF84}" presName="diagram" presStyleCnt="0">
        <dgm:presLayoutVars>
          <dgm:chPref val="1"/>
          <dgm:dir/>
          <dgm:animOne val="branch"/>
          <dgm:animLvl val="lvl"/>
          <dgm:resizeHandles/>
        </dgm:presLayoutVars>
      </dgm:prSet>
      <dgm:spPr/>
    </dgm:pt>
    <dgm:pt modelId="{5244F218-94E6-4908-A805-058E030AA1B3}" type="pres">
      <dgm:prSet presAssocID="{F9C632C5-D443-4024-8B59-13D3587D5156}" presName="root" presStyleCnt="0"/>
      <dgm:spPr/>
    </dgm:pt>
    <dgm:pt modelId="{5F353FCB-6F15-4E0F-BB60-6586AA188A38}" type="pres">
      <dgm:prSet presAssocID="{F9C632C5-D443-4024-8B59-13D3587D5156}" presName="rootComposite" presStyleCnt="0"/>
      <dgm:spPr/>
    </dgm:pt>
    <dgm:pt modelId="{7A360AB2-C1D7-4F35-A875-F91A5869BE10}" type="pres">
      <dgm:prSet presAssocID="{F9C632C5-D443-4024-8B59-13D3587D5156}" presName="rootText" presStyleLbl="node1" presStyleIdx="0" presStyleCnt="3" custScaleX="118526" custScaleY="107869"/>
      <dgm:spPr/>
    </dgm:pt>
    <dgm:pt modelId="{DFB895B4-A538-4CCA-BFEE-D63D4E62DE21}" type="pres">
      <dgm:prSet presAssocID="{F9C632C5-D443-4024-8B59-13D3587D5156}" presName="rootConnector" presStyleLbl="node1" presStyleIdx="0" presStyleCnt="3"/>
      <dgm:spPr/>
    </dgm:pt>
    <dgm:pt modelId="{86B86D2B-32A3-4C9A-9234-DEB31773BAED}" type="pres">
      <dgm:prSet presAssocID="{F9C632C5-D443-4024-8B59-13D3587D5156}" presName="childShape" presStyleCnt="0"/>
      <dgm:spPr/>
    </dgm:pt>
    <dgm:pt modelId="{342056B1-66E0-4B03-BF0D-A581CCD2637A}" type="pres">
      <dgm:prSet presAssocID="{178C3CA6-E7DF-4BCE-80A2-2106CF178A79}" presName="Name13" presStyleLbl="parChTrans1D2" presStyleIdx="0" presStyleCnt="6"/>
      <dgm:spPr/>
    </dgm:pt>
    <dgm:pt modelId="{AB0DA2BC-18E0-42E3-960F-269E881DC0AF}" type="pres">
      <dgm:prSet presAssocID="{25C91441-B69B-4287-997E-F7472D04CFDE}" presName="childText" presStyleLbl="bgAcc1" presStyleIdx="0" presStyleCnt="6" custScaleX="117799">
        <dgm:presLayoutVars>
          <dgm:bulletEnabled val="1"/>
        </dgm:presLayoutVars>
      </dgm:prSet>
      <dgm:spPr/>
    </dgm:pt>
    <dgm:pt modelId="{D6E6C706-8223-41ED-9FDC-BF5DECA45867}" type="pres">
      <dgm:prSet presAssocID="{EFAFAFEF-6A11-4A4D-81FA-A774B992AE4C}" presName="Name13" presStyleLbl="parChTrans1D2" presStyleIdx="1" presStyleCnt="6"/>
      <dgm:spPr/>
    </dgm:pt>
    <dgm:pt modelId="{3649349E-92EB-4EE4-85D9-9BFDE5EE07E0}" type="pres">
      <dgm:prSet presAssocID="{D628D655-7FD1-4091-9FFF-8FA9DE1308A5}" presName="childText" presStyleLbl="bgAcc1" presStyleIdx="1" presStyleCnt="6" custScaleX="128039">
        <dgm:presLayoutVars>
          <dgm:bulletEnabled val="1"/>
        </dgm:presLayoutVars>
      </dgm:prSet>
      <dgm:spPr/>
    </dgm:pt>
    <dgm:pt modelId="{6AE71E1D-0AC1-41D4-B630-C32B5C4CFB35}" type="pres">
      <dgm:prSet presAssocID="{3E2A4201-779B-472F-A361-DD131E2561A2}" presName="root" presStyleCnt="0"/>
      <dgm:spPr/>
    </dgm:pt>
    <dgm:pt modelId="{29D18B13-014E-45C1-835C-C746C4D612F6}" type="pres">
      <dgm:prSet presAssocID="{3E2A4201-779B-472F-A361-DD131E2561A2}" presName="rootComposite" presStyleCnt="0"/>
      <dgm:spPr/>
    </dgm:pt>
    <dgm:pt modelId="{6D1EEFA8-BA06-4580-80AE-D7CFF044B76B}" type="pres">
      <dgm:prSet presAssocID="{3E2A4201-779B-472F-A361-DD131E2561A2}" presName="rootText" presStyleLbl="node1" presStyleIdx="1" presStyleCnt="3" custScaleX="100222" custScaleY="107282"/>
      <dgm:spPr/>
    </dgm:pt>
    <dgm:pt modelId="{4001886A-9BA6-4899-B780-C46E0C9D1786}" type="pres">
      <dgm:prSet presAssocID="{3E2A4201-779B-472F-A361-DD131E2561A2}" presName="rootConnector" presStyleLbl="node1" presStyleIdx="1" presStyleCnt="3"/>
      <dgm:spPr/>
    </dgm:pt>
    <dgm:pt modelId="{54187D56-36CF-4511-B8C9-27862576A8EE}" type="pres">
      <dgm:prSet presAssocID="{3E2A4201-779B-472F-A361-DD131E2561A2}" presName="childShape" presStyleCnt="0"/>
      <dgm:spPr/>
    </dgm:pt>
    <dgm:pt modelId="{34DE5C3C-2172-406A-80E8-6BDA61E8788E}" type="pres">
      <dgm:prSet presAssocID="{136633DA-B506-4ABD-B631-5C879DD19FFB}" presName="Name13" presStyleLbl="parChTrans1D2" presStyleIdx="2" presStyleCnt="6"/>
      <dgm:spPr/>
    </dgm:pt>
    <dgm:pt modelId="{DD026A79-1B86-485C-9C44-BAA1293AA0F4}" type="pres">
      <dgm:prSet presAssocID="{80430A93-1184-472A-97C4-28047784B94C}" presName="childText" presStyleLbl="bgAcc1" presStyleIdx="2" presStyleCnt="6" custScaleX="114342" custLinFactNeighborX="0" custLinFactNeighborY="1073">
        <dgm:presLayoutVars>
          <dgm:bulletEnabled val="1"/>
        </dgm:presLayoutVars>
      </dgm:prSet>
      <dgm:spPr/>
    </dgm:pt>
    <dgm:pt modelId="{DA7E8D71-0147-49A9-8FD1-59A0F7819381}" type="pres">
      <dgm:prSet presAssocID="{09AECBB8-D445-4E90-A32A-E78D8DF85122}" presName="Name13" presStyleLbl="parChTrans1D2" presStyleIdx="3" presStyleCnt="6"/>
      <dgm:spPr/>
    </dgm:pt>
    <dgm:pt modelId="{E335F324-A198-4E2C-8822-7EF5ADA47F50}" type="pres">
      <dgm:prSet presAssocID="{354695E9-2FC5-4725-AEB0-DBC80F869831}" presName="childText" presStyleLbl="bgAcc1" presStyleIdx="3" presStyleCnt="6" custScaleX="124196" custScaleY="102464">
        <dgm:presLayoutVars>
          <dgm:bulletEnabled val="1"/>
        </dgm:presLayoutVars>
      </dgm:prSet>
      <dgm:spPr/>
    </dgm:pt>
    <dgm:pt modelId="{9D234867-C8C6-41E0-B495-F35B9391566D}" type="pres">
      <dgm:prSet presAssocID="{054C8BEF-6D4D-4125-8169-F8C99FEC7FEA}" presName="root" presStyleCnt="0"/>
      <dgm:spPr/>
    </dgm:pt>
    <dgm:pt modelId="{BD390293-3195-4538-AEB6-C96B1FC5226B}" type="pres">
      <dgm:prSet presAssocID="{054C8BEF-6D4D-4125-8169-F8C99FEC7FEA}" presName="rootComposite" presStyleCnt="0"/>
      <dgm:spPr/>
    </dgm:pt>
    <dgm:pt modelId="{9E720477-C717-4A6B-B8FC-312D940B055C}" type="pres">
      <dgm:prSet presAssocID="{054C8BEF-6D4D-4125-8169-F8C99FEC7FEA}" presName="rootText" presStyleLbl="node1" presStyleIdx="2" presStyleCnt="3" custScaleX="126534"/>
      <dgm:spPr/>
    </dgm:pt>
    <dgm:pt modelId="{00979B4D-61E6-400F-9C67-94DAEE4B1BFB}" type="pres">
      <dgm:prSet presAssocID="{054C8BEF-6D4D-4125-8169-F8C99FEC7FEA}" presName="rootConnector" presStyleLbl="node1" presStyleIdx="2" presStyleCnt="3"/>
      <dgm:spPr/>
    </dgm:pt>
    <dgm:pt modelId="{3FA6834E-BC2D-49A5-BEEB-8D5D83DF07C4}" type="pres">
      <dgm:prSet presAssocID="{054C8BEF-6D4D-4125-8169-F8C99FEC7FEA}" presName="childShape" presStyleCnt="0"/>
      <dgm:spPr/>
    </dgm:pt>
    <dgm:pt modelId="{E54E24B1-7BD7-404B-A474-4098919D5AC2}" type="pres">
      <dgm:prSet presAssocID="{A11DF164-8C9D-4106-A39B-24EF9B87309B}" presName="Name13" presStyleLbl="parChTrans1D2" presStyleIdx="4" presStyleCnt="6"/>
      <dgm:spPr/>
    </dgm:pt>
    <dgm:pt modelId="{F856B0DA-63B7-409A-81D1-C12B79690EB9}" type="pres">
      <dgm:prSet presAssocID="{E1BFBA4B-24B2-407A-8F88-ECEB84113006}" presName="childText" presStyleLbl="bgAcc1" presStyleIdx="4" presStyleCnt="6" custScaleX="122346">
        <dgm:presLayoutVars>
          <dgm:bulletEnabled val="1"/>
        </dgm:presLayoutVars>
      </dgm:prSet>
      <dgm:spPr/>
    </dgm:pt>
    <dgm:pt modelId="{C3D0C8B9-9C09-4A95-908E-AD51D1C579F3}" type="pres">
      <dgm:prSet presAssocID="{2BAC0FB2-9862-4840-BA56-3C74032DBFB1}" presName="Name13" presStyleLbl="parChTrans1D2" presStyleIdx="5" presStyleCnt="6"/>
      <dgm:spPr/>
    </dgm:pt>
    <dgm:pt modelId="{6492F75A-17EF-417B-8949-582CDA436C12}" type="pres">
      <dgm:prSet presAssocID="{7EAF0C8F-F3CB-4205-BD46-0BF6722CC5BA}" presName="childText" presStyleLbl="bgAcc1" presStyleIdx="5" presStyleCnt="6" custScaleX="126534" custScaleY="107925">
        <dgm:presLayoutVars>
          <dgm:bulletEnabled val="1"/>
        </dgm:presLayoutVars>
      </dgm:prSet>
      <dgm:spPr/>
    </dgm:pt>
  </dgm:ptLst>
  <dgm:cxnLst>
    <dgm:cxn modelId="{C3B6B602-CC88-4EBE-943B-0ADD2396C291}" srcId="{46E5FD13-FB33-4A14-99E9-FD4FC92CCF84}" destId="{F9C632C5-D443-4024-8B59-13D3587D5156}" srcOrd="0" destOrd="0" parTransId="{3D6C5555-B305-43B6-8728-6C93C8AB2F38}" sibTransId="{39CBA79A-9C3E-4BCB-A5AA-D604B91A1B60}"/>
    <dgm:cxn modelId="{0BBD9203-333A-42EC-A354-0C5C9EF6BA93}" type="presOf" srcId="{E1BFBA4B-24B2-407A-8F88-ECEB84113006}" destId="{F856B0DA-63B7-409A-81D1-C12B79690EB9}" srcOrd="0" destOrd="0" presId="urn:microsoft.com/office/officeart/2005/8/layout/hierarchy3"/>
    <dgm:cxn modelId="{82B78607-061C-47B8-9274-2108E181FE78}" srcId="{46E5FD13-FB33-4A14-99E9-FD4FC92CCF84}" destId="{054C8BEF-6D4D-4125-8169-F8C99FEC7FEA}" srcOrd="2" destOrd="0" parTransId="{368BF019-A56A-4CB3-AFC8-BE09C3AB35F2}" sibTransId="{9815644A-7463-4A22-8B2A-B39FE818E6E8}"/>
    <dgm:cxn modelId="{CFE3D108-AD04-4C4B-BA19-3676A188D8A3}" type="presOf" srcId="{25C91441-B69B-4287-997E-F7472D04CFDE}" destId="{AB0DA2BC-18E0-42E3-960F-269E881DC0AF}" srcOrd="0" destOrd="0" presId="urn:microsoft.com/office/officeart/2005/8/layout/hierarchy3"/>
    <dgm:cxn modelId="{EA5E470B-67A4-489E-92FC-207BAD68DCA0}" type="presOf" srcId="{7EAF0C8F-F3CB-4205-BD46-0BF6722CC5BA}" destId="{6492F75A-17EF-417B-8949-582CDA436C12}" srcOrd="0" destOrd="0" presId="urn:microsoft.com/office/officeart/2005/8/layout/hierarchy3"/>
    <dgm:cxn modelId="{7231530B-0419-452B-ABA5-FFB9958D5425}" srcId="{3E2A4201-779B-472F-A361-DD131E2561A2}" destId="{80430A93-1184-472A-97C4-28047784B94C}" srcOrd="0" destOrd="0" parTransId="{136633DA-B506-4ABD-B631-5C879DD19FFB}" sibTransId="{51890C3B-FC96-4F7A-94E6-BFB97FEBB37D}"/>
    <dgm:cxn modelId="{18293E17-3C73-411C-A244-DD1195DB1F61}" type="presOf" srcId="{136633DA-B506-4ABD-B631-5C879DD19FFB}" destId="{34DE5C3C-2172-406A-80E8-6BDA61E8788E}" srcOrd="0" destOrd="0" presId="urn:microsoft.com/office/officeart/2005/8/layout/hierarchy3"/>
    <dgm:cxn modelId="{488DC117-AB7E-4EB6-A9C4-65BFB4402240}" type="presOf" srcId="{3E2A4201-779B-472F-A361-DD131E2561A2}" destId="{6D1EEFA8-BA06-4580-80AE-D7CFF044B76B}" srcOrd="0" destOrd="0" presId="urn:microsoft.com/office/officeart/2005/8/layout/hierarchy3"/>
    <dgm:cxn modelId="{A20C9A22-52CA-4A8D-BBD6-B7007F83673F}" type="presOf" srcId="{3E2A4201-779B-472F-A361-DD131E2561A2}" destId="{4001886A-9BA6-4899-B780-C46E0C9D1786}" srcOrd="1" destOrd="0" presId="urn:microsoft.com/office/officeart/2005/8/layout/hierarchy3"/>
    <dgm:cxn modelId="{8F5E3023-F607-477D-A5AE-B587552E8CBE}" type="presOf" srcId="{054C8BEF-6D4D-4125-8169-F8C99FEC7FEA}" destId="{9E720477-C717-4A6B-B8FC-312D940B055C}" srcOrd="0" destOrd="0" presId="urn:microsoft.com/office/officeart/2005/8/layout/hierarchy3"/>
    <dgm:cxn modelId="{13DC6825-A494-4501-A487-DE37CA665E0B}" type="presOf" srcId="{F9C632C5-D443-4024-8B59-13D3587D5156}" destId="{DFB895B4-A538-4CCA-BFEE-D63D4E62DE21}" srcOrd="1" destOrd="0" presId="urn:microsoft.com/office/officeart/2005/8/layout/hierarchy3"/>
    <dgm:cxn modelId="{8D434229-3434-4FBC-99CE-DA41BBA0C613}" type="presOf" srcId="{2BAC0FB2-9862-4840-BA56-3C74032DBFB1}" destId="{C3D0C8B9-9C09-4A95-908E-AD51D1C579F3}" srcOrd="0" destOrd="0" presId="urn:microsoft.com/office/officeart/2005/8/layout/hierarchy3"/>
    <dgm:cxn modelId="{7BB3572D-C739-4159-AA5F-9D948577C041}" srcId="{F9C632C5-D443-4024-8B59-13D3587D5156}" destId="{D628D655-7FD1-4091-9FFF-8FA9DE1308A5}" srcOrd="1" destOrd="0" parTransId="{EFAFAFEF-6A11-4A4D-81FA-A774B992AE4C}" sibTransId="{D51D375D-DFA8-4AA5-9AB4-24279E9AE9C5}"/>
    <dgm:cxn modelId="{5762C33C-9F11-4207-9917-555DE9957ABA}" type="presOf" srcId="{054C8BEF-6D4D-4125-8169-F8C99FEC7FEA}" destId="{00979B4D-61E6-400F-9C67-94DAEE4B1BFB}" srcOrd="1" destOrd="0" presId="urn:microsoft.com/office/officeart/2005/8/layout/hierarchy3"/>
    <dgm:cxn modelId="{FA54F64B-C9EC-46E2-84C8-CD92A3230550}" type="presOf" srcId="{09AECBB8-D445-4E90-A32A-E78D8DF85122}" destId="{DA7E8D71-0147-49A9-8FD1-59A0F7819381}" srcOrd="0" destOrd="0" presId="urn:microsoft.com/office/officeart/2005/8/layout/hierarchy3"/>
    <dgm:cxn modelId="{516EC76F-D234-4D87-A9B6-CFBF30741E05}" type="presOf" srcId="{D628D655-7FD1-4091-9FFF-8FA9DE1308A5}" destId="{3649349E-92EB-4EE4-85D9-9BFDE5EE07E0}" srcOrd="0" destOrd="0" presId="urn:microsoft.com/office/officeart/2005/8/layout/hierarchy3"/>
    <dgm:cxn modelId="{7C8BD459-DFEF-4986-9C0B-4C067E6DE82D}" srcId="{46E5FD13-FB33-4A14-99E9-FD4FC92CCF84}" destId="{3E2A4201-779B-472F-A361-DD131E2561A2}" srcOrd="1" destOrd="0" parTransId="{7F7FAC12-6D31-4580-A22B-96D10BFE3098}" sibTransId="{C5FECE29-FEAF-4F65-9AF9-79952805C64F}"/>
    <dgm:cxn modelId="{3023D67E-EB55-4033-A338-41B81C34E27D}" srcId="{054C8BEF-6D4D-4125-8169-F8C99FEC7FEA}" destId="{E1BFBA4B-24B2-407A-8F88-ECEB84113006}" srcOrd="0" destOrd="0" parTransId="{A11DF164-8C9D-4106-A39B-24EF9B87309B}" sibTransId="{9473F3FC-82E7-47D7-BCE8-2ABF7A5E53E3}"/>
    <dgm:cxn modelId="{3C91E682-607A-4CF0-B4EE-A6D565BF172C}" srcId="{054C8BEF-6D4D-4125-8169-F8C99FEC7FEA}" destId="{7EAF0C8F-F3CB-4205-BD46-0BF6722CC5BA}" srcOrd="1" destOrd="0" parTransId="{2BAC0FB2-9862-4840-BA56-3C74032DBFB1}" sibTransId="{5334D41D-980E-466C-BA8C-8C4762772A5F}"/>
    <dgm:cxn modelId="{7DF89383-9D9A-4F93-93E1-D667CEB6DA21}" type="presOf" srcId="{178C3CA6-E7DF-4BCE-80A2-2106CF178A79}" destId="{342056B1-66E0-4B03-BF0D-A581CCD2637A}" srcOrd="0" destOrd="0" presId="urn:microsoft.com/office/officeart/2005/8/layout/hierarchy3"/>
    <dgm:cxn modelId="{8C9D5AB2-C9D1-4403-9570-68369AE7C684}" srcId="{3E2A4201-779B-472F-A361-DD131E2561A2}" destId="{354695E9-2FC5-4725-AEB0-DBC80F869831}" srcOrd="1" destOrd="0" parTransId="{09AECBB8-D445-4E90-A32A-E78D8DF85122}" sibTransId="{215A04AD-803A-4DED-8A2C-50DC741090C6}"/>
    <dgm:cxn modelId="{CDAB3CBE-2F8C-4AE3-A835-5F289204083D}" type="presOf" srcId="{A11DF164-8C9D-4106-A39B-24EF9B87309B}" destId="{E54E24B1-7BD7-404B-A474-4098919D5AC2}" srcOrd="0" destOrd="0" presId="urn:microsoft.com/office/officeart/2005/8/layout/hierarchy3"/>
    <dgm:cxn modelId="{AF239FD1-8B41-4B6C-BD11-5CF9DB601601}" type="presOf" srcId="{354695E9-2FC5-4725-AEB0-DBC80F869831}" destId="{E335F324-A198-4E2C-8822-7EF5ADA47F50}" srcOrd="0" destOrd="0" presId="urn:microsoft.com/office/officeart/2005/8/layout/hierarchy3"/>
    <dgm:cxn modelId="{3807BFD1-236F-47F0-8B97-5D79C9B9F8F4}" srcId="{F9C632C5-D443-4024-8B59-13D3587D5156}" destId="{25C91441-B69B-4287-997E-F7472D04CFDE}" srcOrd="0" destOrd="0" parTransId="{178C3CA6-E7DF-4BCE-80A2-2106CF178A79}" sibTransId="{179934C0-2D9B-43DD-9AEE-26245047CC52}"/>
    <dgm:cxn modelId="{C0C836D2-989A-4EB8-AB3B-B4C0DC9D2B7B}" type="presOf" srcId="{46E5FD13-FB33-4A14-99E9-FD4FC92CCF84}" destId="{D9D6DC66-BD54-4AD8-8362-24B0BC59FECB}" srcOrd="0" destOrd="0" presId="urn:microsoft.com/office/officeart/2005/8/layout/hierarchy3"/>
    <dgm:cxn modelId="{1DB4EEDE-CEFB-4357-8072-9C7E0BA502B9}" type="presOf" srcId="{80430A93-1184-472A-97C4-28047784B94C}" destId="{DD026A79-1B86-485C-9C44-BAA1293AA0F4}" srcOrd="0" destOrd="0" presId="urn:microsoft.com/office/officeart/2005/8/layout/hierarchy3"/>
    <dgm:cxn modelId="{7E3443DF-BA59-4987-8D9D-0585A265E5E1}" type="presOf" srcId="{F9C632C5-D443-4024-8B59-13D3587D5156}" destId="{7A360AB2-C1D7-4F35-A875-F91A5869BE10}" srcOrd="0" destOrd="0" presId="urn:microsoft.com/office/officeart/2005/8/layout/hierarchy3"/>
    <dgm:cxn modelId="{6BD0B3E0-4DC2-48F7-BC56-2BEB3CF05E07}" type="presOf" srcId="{EFAFAFEF-6A11-4A4D-81FA-A774B992AE4C}" destId="{D6E6C706-8223-41ED-9FDC-BF5DECA45867}" srcOrd="0" destOrd="0" presId="urn:microsoft.com/office/officeart/2005/8/layout/hierarchy3"/>
    <dgm:cxn modelId="{9B05DEAB-2C16-4CFB-8EE5-D36578330B21}" type="presParOf" srcId="{D9D6DC66-BD54-4AD8-8362-24B0BC59FECB}" destId="{5244F218-94E6-4908-A805-058E030AA1B3}" srcOrd="0" destOrd="0" presId="urn:microsoft.com/office/officeart/2005/8/layout/hierarchy3"/>
    <dgm:cxn modelId="{50F02979-EE74-4AC8-82C8-CDB47807F24F}" type="presParOf" srcId="{5244F218-94E6-4908-A805-058E030AA1B3}" destId="{5F353FCB-6F15-4E0F-BB60-6586AA188A38}" srcOrd="0" destOrd="0" presId="urn:microsoft.com/office/officeart/2005/8/layout/hierarchy3"/>
    <dgm:cxn modelId="{EDBF5608-ACFD-43A3-BA63-ED3A071FDDA3}" type="presParOf" srcId="{5F353FCB-6F15-4E0F-BB60-6586AA188A38}" destId="{7A360AB2-C1D7-4F35-A875-F91A5869BE10}" srcOrd="0" destOrd="0" presId="urn:microsoft.com/office/officeart/2005/8/layout/hierarchy3"/>
    <dgm:cxn modelId="{8FC8B0C5-4763-4785-A51C-AE748EA21071}" type="presParOf" srcId="{5F353FCB-6F15-4E0F-BB60-6586AA188A38}" destId="{DFB895B4-A538-4CCA-BFEE-D63D4E62DE21}" srcOrd="1" destOrd="0" presId="urn:microsoft.com/office/officeart/2005/8/layout/hierarchy3"/>
    <dgm:cxn modelId="{4C7D560E-5AF2-4F1D-AAFB-649064E8536F}" type="presParOf" srcId="{5244F218-94E6-4908-A805-058E030AA1B3}" destId="{86B86D2B-32A3-4C9A-9234-DEB31773BAED}" srcOrd="1" destOrd="0" presId="urn:microsoft.com/office/officeart/2005/8/layout/hierarchy3"/>
    <dgm:cxn modelId="{51AA0188-A7B3-45AC-BAB3-D915DD83D67B}" type="presParOf" srcId="{86B86D2B-32A3-4C9A-9234-DEB31773BAED}" destId="{342056B1-66E0-4B03-BF0D-A581CCD2637A}" srcOrd="0" destOrd="0" presId="urn:microsoft.com/office/officeart/2005/8/layout/hierarchy3"/>
    <dgm:cxn modelId="{72DA8A65-E6F4-468F-BC14-DD211AADC7E6}" type="presParOf" srcId="{86B86D2B-32A3-4C9A-9234-DEB31773BAED}" destId="{AB0DA2BC-18E0-42E3-960F-269E881DC0AF}" srcOrd="1" destOrd="0" presId="urn:microsoft.com/office/officeart/2005/8/layout/hierarchy3"/>
    <dgm:cxn modelId="{CDA817D5-EA08-4C15-92E3-36F78359A443}" type="presParOf" srcId="{86B86D2B-32A3-4C9A-9234-DEB31773BAED}" destId="{D6E6C706-8223-41ED-9FDC-BF5DECA45867}" srcOrd="2" destOrd="0" presId="urn:microsoft.com/office/officeart/2005/8/layout/hierarchy3"/>
    <dgm:cxn modelId="{34FDC0B1-A37C-4CB1-A6A0-3F06320253FF}" type="presParOf" srcId="{86B86D2B-32A3-4C9A-9234-DEB31773BAED}" destId="{3649349E-92EB-4EE4-85D9-9BFDE5EE07E0}" srcOrd="3" destOrd="0" presId="urn:microsoft.com/office/officeart/2005/8/layout/hierarchy3"/>
    <dgm:cxn modelId="{4B46EDB9-233E-43F9-915F-20E52CE2C6BD}" type="presParOf" srcId="{D9D6DC66-BD54-4AD8-8362-24B0BC59FECB}" destId="{6AE71E1D-0AC1-41D4-B630-C32B5C4CFB35}" srcOrd="1" destOrd="0" presId="urn:microsoft.com/office/officeart/2005/8/layout/hierarchy3"/>
    <dgm:cxn modelId="{EAAA0E08-2188-4266-B9A1-9336AF68623C}" type="presParOf" srcId="{6AE71E1D-0AC1-41D4-B630-C32B5C4CFB35}" destId="{29D18B13-014E-45C1-835C-C746C4D612F6}" srcOrd="0" destOrd="0" presId="urn:microsoft.com/office/officeart/2005/8/layout/hierarchy3"/>
    <dgm:cxn modelId="{40B111FA-EBB4-4D4F-9A4A-E915A0297443}" type="presParOf" srcId="{29D18B13-014E-45C1-835C-C746C4D612F6}" destId="{6D1EEFA8-BA06-4580-80AE-D7CFF044B76B}" srcOrd="0" destOrd="0" presId="urn:microsoft.com/office/officeart/2005/8/layout/hierarchy3"/>
    <dgm:cxn modelId="{CBA7C515-B592-4DF1-BD8C-147BB6D5F925}" type="presParOf" srcId="{29D18B13-014E-45C1-835C-C746C4D612F6}" destId="{4001886A-9BA6-4899-B780-C46E0C9D1786}" srcOrd="1" destOrd="0" presId="urn:microsoft.com/office/officeart/2005/8/layout/hierarchy3"/>
    <dgm:cxn modelId="{3F7B1495-A057-466D-8965-CA2AAE6F61AE}" type="presParOf" srcId="{6AE71E1D-0AC1-41D4-B630-C32B5C4CFB35}" destId="{54187D56-36CF-4511-B8C9-27862576A8EE}" srcOrd="1" destOrd="0" presId="urn:microsoft.com/office/officeart/2005/8/layout/hierarchy3"/>
    <dgm:cxn modelId="{AE0AF85F-A56F-444E-9471-52CF6902387B}" type="presParOf" srcId="{54187D56-36CF-4511-B8C9-27862576A8EE}" destId="{34DE5C3C-2172-406A-80E8-6BDA61E8788E}" srcOrd="0" destOrd="0" presId="urn:microsoft.com/office/officeart/2005/8/layout/hierarchy3"/>
    <dgm:cxn modelId="{F54D8575-1CB8-4D37-8B0B-A5F1C27F3A87}" type="presParOf" srcId="{54187D56-36CF-4511-B8C9-27862576A8EE}" destId="{DD026A79-1B86-485C-9C44-BAA1293AA0F4}" srcOrd="1" destOrd="0" presId="urn:microsoft.com/office/officeart/2005/8/layout/hierarchy3"/>
    <dgm:cxn modelId="{55A56EBA-8F09-41E7-998A-CB5712E9BD95}" type="presParOf" srcId="{54187D56-36CF-4511-B8C9-27862576A8EE}" destId="{DA7E8D71-0147-49A9-8FD1-59A0F7819381}" srcOrd="2" destOrd="0" presId="urn:microsoft.com/office/officeart/2005/8/layout/hierarchy3"/>
    <dgm:cxn modelId="{2BA2E9D1-ADD7-4053-8623-F69AB9A45544}" type="presParOf" srcId="{54187D56-36CF-4511-B8C9-27862576A8EE}" destId="{E335F324-A198-4E2C-8822-7EF5ADA47F50}" srcOrd="3" destOrd="0" presId="urn:microsoft.com/office/officeart/2005/8/layout/hierarchy3"/>
    <dgm:cxn modelId="{5846BDBD-CAD3-407C-A946-BA05D5D70C1D}" type="presParOf" srcId="{D9D6DC66-BD54-4AD8-8362-24B0BC59FECB}" destId="{9D234867-C8C6-41E0-B495-F35B9391566D}" srcOrd="2" destOrd="0" presId="urn:microsoft.com/office/officeart/2005/8/layout/hierarchy3"/>
    <dgm:cxn modelId="{C8BA5719-E815-4695-93D2-1EFD473020EA}" type="presParOf" srcId="{9D234867-C8C6-41E0-B495-F35B9391566D}" destId="{BD390293-3195-4538-AEB6-C96B1FC5226B}" srcOrd="0" destOrd="0" presId="urn:microsoft.com/office/officeart/2005/8/layout/hierarchy3"/>
    <dgm:cxn modelId="{94338143-504D-4774-AC2D-D2ABA9340683}" type="presParOf" srcId="{BD390293-3195-4538-AEB6-C96B1FC5226B}" destId="{9E720477-C717-4A6B-B8FC-312D940B055C}" srcOrd="0" destOrd="0" presId="urn:microsoft.com/office/officeart/2005/8/layout/hierarchy3"/>
    <dgm:cxn modelId="{C8AC8F9F-DD5C-484D-B8CD-B4EA5229A2A0}" type="presParOf" srcId="{BD390293-3195-4538-AEB6-C96B1FC5226B}" destId="{00979B4D-61E6-400F-9C67-94DAEE4B1BFB}" srcOrd="1" destOrd="0" presId="urn:microsoft.com/office/officeart/2005/8/layout/hierarchy3"/>
    <dgm:cxn modelId="{B16D8938-727F-42EB-9C02-DE44A466B1CB}" type="presParOf" srcId="{9D234867-C8C6-41E0-B495-F35B9391566D}" destId="{3FA6834E-BC2D-49A5-BEEB-8D5D83DF07C4}" srcOrd="1" destOrd="0" presId="urn:microsoft.com/office/officeart/2005/8/layout/hierarchy3"/>
    <dgm:cxn modelId="{DBA8742A-E41C-434E-9A19-0226C7E2634E}" type="presParOf" srcId="{3FA6834E-BC2D-49A5-BEEB-8D5D83DF07C4}" destId="{E54E24B1-7BD7-404B-A474-4098919D5AC2}" srcOrd="0" destOrd="0" presId="urn:microsoft.com/office/officeart/2005/8/layout/hierarchy3"/>
    <dgm:cxn modelId="{E469CD7C-CAEA-4F74-86CF-BB94931F5A47}" type="presParOf" srcId="{3FA6834E-BC2D-49A5-BEEB-8D5D83DF07C4}" destId="{F856B0DA-63B7-409A-81D1-C12B79690EB9}" srcOrd="1" destOrd="0" presId="urn:microsoft.com/office/officeart/2005/8/layout/hierarchy3"/>
    <dgm:cxn modelId="{B4BEA094-5D1B-4A11-BCEC-FC116D45803D}" type="presParOf" srcId="{3FA6834E-BC2D-49A5-BEEB-8D5D83DF07C4}" destId="{C3D0C8B9-9C09-4A95-908E-AD51D1C579F3}" srcOrd="2" destOrd="0" presId="urn:microsoft.com/office/officeart/2005/8/layout/hierarchy3"/>
    <dgm:cxn modelId="{CEB55AF7-137D-4F04-B665-6368E5A4FD88}" type="presParOf" srcId="{3FA6834E-BC2D-49A5-BEEB-8D5D83DF07C4}" destId="{6492F75A-17EF-417B-8949-582CDA436C12}"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2D7698-AA50-4CBB-A56A-1168FD896452}" type="doc">
      <dgm:prSet loTypeId="urn:microsoft.com/office/officeart/2005/8/layout/process1" loCatId="process" qsTypeId="urn:microsoft.com/office/officeart/2005/8/quickstyle/simple1" qsCatId="simple" csTypeId="urn:microsoft.com/office/officeart/2005/8/colors/colorful1" csCatId="colorful" phldr="1"/>
      <dgm:spPr/>
    </dgm:pt>
    <dgm:pt modelId="{1594CFF1-39B6-469E-9D26-9E373D9A6A95}">
      <dgm:prSet phldrT="[Text]" custT="1">
        <dgm:style>
          <a:lnRef idx="2">
            <a:schemeClr val="accent5">
              <a:shade val="50000"/>
            </a:schemeClr>
          </a:lnRef>
          <a:fillRef idx="1">
            <a:schemeClr val="accent5"/>
          </a:fillRef>
          <a:effectRef idx="0">
            <a:schemeClr val="accent5"/>
          </a:effectRef>
          <a:fontRef idx="minor">
            <a:schemeClr val="lt1"/>
          </a:fontRef>
        </dgm:style>
      </dgm:prSet>
      <dgm:spPr>
        <a:solidFill>
          <a:srgbClr val="92D050"/>
        </a:solidFill>
      </dgm:spPr>
      <dgm:t>
        <a:bodyPr/>
        <a:lstStyle/>
        <a:p>
          <a:r>
            <a:rPr lang="en-US" sz="1200" b="1"/>
            <a:t>Load text document</a:t>
          </a:r>
          <a:endParaRPr lang="en-SG" sz="1200" b="1"/>
        </a:p>
      </dgm:t>
    </dgm:pt>
    <dgm:pt modelId="{53968B1A-291F-4F93-ADD6-2A08C543D177}" type="parTrans" cxnId="{9DE8618A-C2F9-4B42-BFFB-588BA92FE7AE}">
      <dgm:prSet/>
      <dgm:spPr/>
      <dgm:t>
        <a:bodyPr/>
        <a:lstStyle/>
        <a:p>
          <a:endParaRPr lang="en-SG" sz="1200" b="1"/>
        </a:p>
      </dgm:t>
    </dgm:pt>
    <dgm:pt modelId="{AC7A589E-AFB4-4C68-BEC1-6676EC10E59F}" type="sibTrans" cxnId="{9DE8618A-C2F9-4B42-BFFB-588BA92FE7AE}">
      <dgm:prSet custT="1"/>
      <dgm:spPr>
        <a:solidFill>
          <a:srgbClr val="92D050"/>
        </a:solidFill>
      </dgm:spPr>
      <dgm:t>
        <a:bodyPr/>
        <a:lstStyle/>
        <a:p>
          <a:endParaRPr lang="en-SG" sz="1200" b="1"/>
        </a:p>
      </dgm:t>
    </dgm:pt>
    <dgm:pt modelId="{E3F89654-7AD9-4A37-8C83-F7C19AD77B36}">
      <dgm:prSet phldrT="[Text]" custT="1"/>
      <dgm:spPr/>
      <dgm:t>
        <a:bodyPr/>
        <a:lstStyle/>
        <a:p>
          <a:r>
            <a:rPr lang="en-US" sz="1200" b="1"/>
            <a:t>Text preprocessing </a:t>
          </a:r>
          <a:endParaRPr lang="en-SG" sz="1200" b="1"/>
        </a:p>
      </dgm:t>
    </dgm:pt>
    <dgm:pt modelId="{0DC7651A-E0A4-4498-A90F-4A361BDDBB84}" type="parTrans" cxnId="{0EC75A67-A7C7-49BE-B013-C1B9FB5AA131}">
      <dgm:prSet/>
      <dgm:spPr/>
      <dgm:t>
        <a:bodyPr/>
        <a:lstStyle/>
        <a:p>
          <a:endParaRPr lang="en-SG" sz="1200" b="1"/>
        </a:p>
      </dgm:t>
    </dgm:pt>
    <dgm:pt modelId="{66D7193A-E519-47EC-AF85-B25933421589}" type="sibTrans" cxnId="{0EC75A67-A7C7-49BE-B013-C1B9FB5AA131}">
      <dgm:prSet custT="1"/>
      <dgm:spPr/>
      <dgm:t>
        <a:bodyPr/>
        <a:lstStyle/>
        <a:p>
          <a:endParaRPr lang="en-SG" sz="1200" b="1"/>
        </a:p>
      </dgm:t>
    </dgm:pt>
    <dgm:pt modelId="{6E424C07-193C-4E42-9494-C8AEF19CDC85}">
      <dgm:prSet phldrT="[Text]" custT="1"/>
      <dgm:spPr>
        <a:solidFill>
          <a:srgbClr val="8E0070"/>
        </a:solidFill>
      </dgm:spPr>
      <dgm:t>
        <a:bodyPr/>
        <a:lstStyle/>
        <a:p>
          <a:r>
            <a:rPr lang="en-US" sz="1200" b="1"/>
            <a:t>Calculate sentence score</a:t>
          </a:r>
          <a:endParaRPr lang="en-SG" sz="1200" b="1"/>
        </a:p>
      </dgm:t>
    </dgm:pt>
    <dgm:pt modelId="{3F2EC467-FEAA-43D3-B141-EA41415A4CC0}" type="parTrans" cxnId="{499F3C95-EFB6-421C-A4EF-892402FC3E91}">
      <dgm:prSet/>
      <dgm:spPr/>
      <dgm:t>
        <a:bodyPr/>
        <a:lstStyle/>
        <a:p>
          <a:endParaRPr lang="en-SG" sz="1200" b="1"/>
        </a:p>
      </dgm:t>
    </dgm:pt>
    <dgm:pt modelId="{A33D0B05-142D-4A4B-800C-E1C81831BA0D}" type="sibTrans" cxnId="{499F3C95-EFB6-421C-A4EF-892402FC3E91}">
      <dgm:prSet custT="1"/>
      <dgm:spPr>
        <a:solidFill>
          <a:srgbClr val="8E0070"/>
        </a:solidFill>
      </dgm:spPr>
      <dgm:t>
        <a:bodyPr/>
        <a:lstStyle/>
        <a:p>
          <a:endParaRPr lang="en-SG" sz="1200" b="1"/>
        </a:p>
      </dgm:t>
    </dgm:pt>
    <dgm:pt modelId="{54BDB252-4926-458E-A15E-38F741EB1233}">
      <dgm:prSet phldrT="[Text]" custT="1"/>
      <dgm:spPr/>
      <dgm:t>
        <a:bodyPr/>
        <a:lstStyle/>
        <a:p>
          <a:r>
            <a:rPr lang="en-US" sz="1200" b="1"/>
            <a:t>Generate summary</a:t>
          </a:r>
          <a:endParaRPr lang="en-SG" sz="1200" b="1"/>
        </a:p>
      </dgm:t>
    </dgm:pt>
    <dgm:pt modelId="{9B9214BF-B023-4ACF-93B0-F2CC553289CE}" type="parTrans" cxnId="{E43D9029-6138-4A76-9BD9-0C84B64B3C82}">
      <dgm:prSet/>
      <dgm:spPr/>
      <dgm:t>
        <a:bodyPr/>
        <a:lstStyle/>
        <a:p>
          <a:endParaRPr lang="en-SG" sz="1200" b="1"/>
        </a:p>
      </dgm:t>
    </dgm:pt>
    <dgm:pt modelId="{5B9382E8-A7AD-47F6-A3A6-03A196DE304D}" type="sibTrans" cxnId="{E43D9029-6138-4A76-9BD9-0C84B64B3C82}">
      <dgm:prSet/>
      <dgm:spPr/>
      <dgm:t>
        <a:bodyPr/>
        <a:lstStyle/>
        <a:p>
          <a:endParaRPr lang="en-SG" sz="1200" b="1"/>
        </a:p>
      </dgm:t>
    </dgm:pt>
    <dgm:pt modelId="{A3F31D8E-13ED-460B-961C-DC27B1EA6710}">
      <dgm:prSet phldrT="[Tex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200" b="1"/>
            <a:t>Word frequency table</a:t>
          </a:r>
          <a:endParaRPr lang="en-SG" sz="1200" b="1"/>
        </a:p>
      </dgm:t>
    </dgm:pt>
    <dgm:pt modelId="{0DC41BB1-F34B-4EF1-88E5-1753C7A075F3}" type="parTrans" cxnId="{AC55E083-9126-479A-ABCC-806C93AE9585}">
      <dgm:prSet/>
      <dgm:spPr/>
      <dgm:t>
        <a:bodyPr/>
        <a:lstStyle/>
        <a:p>
          <a:endParaRPr lang="en-SG" sz="1200" b="1"/>
        </a:p>
      </dgm:t>
    </dgm:pt>
    <dgm:pt modelId="{014059F7-0CEF-46C8-87BC-152144F37284}" type="sibTrans" cxnId="{AC55E083-9126-479A-ABCC-806C93AE9585}">
      <dgm:prSet custT="1"/>
      <dgm:spPr/>
      <dgm:t>
        <a:bodyPr/>
        <a:lstStyle/>
        <a:p>
          <a:endParaRPr lang="en-SG" sz="1200" b="1"/>
        </a:p>
      </dgm:t>
    </dgm:pt>
    <dgm:pt modelId="{270842D3-3D3A-419C-AC33-32E0C89AF645}">
      <dgm:prSet phldrT="[Text]" custT="1"/>
      <dgm:spPr/>
      <dgm:t>
        <a:bodyPr/>
        <a:lstStyle/>
        <a:p>
          <a:r>
            <a:rPr lang="en-US" sz="1200" b="1"/>
            <a:t>Set threshold to select sentences</a:t>
          </a:r>
          <a:endParaRPr lang="en-SG" sz="1200" b="1"/>
        </a:p>
      </dgm:t>
    </dgm:pt>
    <dgm:pt modelId="{2D8866A5-AA7F-42AA-AD6A-65A2C8AE1D7F}" type="parTrans" cxnId="{FBF50343-DA90-45DF-9920-9F96C6AAADED}">
      <dgm:prSet/>
      <dgm:spPr/>
      <dgm:t>
        <a:bodyPr/>
        <a:lstStyle/>
        <a:p>
          <a:endParaRPr lang="en-SG" sz="1200" b="1"/>
        </a:p>
      </dgm:t>
    </dgm:pt>
    <dgm:pt modelId="{B1804CD7-CC55-4BBA-AD79-F19033D8F17F}" type="sibTrans" cxnId="{FBF50343-DA90-45DF-9920-9F96C6AAADED}">
      <dgm:prSet custT="1"/>
      <dgm:spPr/>
      <dgm:t>
        <a:bodyPr/>
        <a:lstStyle/>
        <a:p>
          <a:endParaRPr lang="en-SG" sz="1200" b="1"/>
        </a:p>
      </dgm:t>
    </dgm:pt>
    <dgm:pt modelId="{30DE0D33-8443-4993-AD2B-063F14BFEFF2}" type="pres">
      <dgm:prSet presAssocID="{6E2D7698-AA50-4CBB-A56A-1168FD896452}" presName="Name0" presStyleCnt="0">
        <dgm:presLayoutVars>
          <dgm:dir/>
          <dgm:resizeHandles val="exact"/>
        </dgm:presLayoutVars>
      </dgm:prSet>
      <dgm:spPr/>
    </dgm:pt>
    <dgm:pt modelId="{54162D9E-4248-4C1F-BECA-B14FE4EA4778}" type="pres">
      <dgm:prSet presAssocID="{1594CFF1-39B6-469E-9D26-9E373D9A6A95}" presName="node" presStyleLbl="node1" presStyleIdx="0" presStyleCnt="6">
        <dgm:presLayoutVars>
          <dgm:bulletEnabled val="1"/>
        </dgm:presLayoutVars>
      </dgm:prSet>
      <dgm:spPr/>
    </dgm:pt>
    <dgm:pt modelId="{107A2106-7D43-405A-8B1E-E46869E618BC}" type="pres">
      <dgm:prSet presAssocID="{AC7A589E-AFB4-4C68-BEC1-6676EC10E59F}" presName="sibTrans" presStyleLbl="sibTrans2D1" presStyleIdx="0" presStyleCnt="5"/>
      <dgm:spPr/>
    </dgm:pt>
    <dgm:pt modelId="{8B57765C-6720-49A0-9F73-5C10170B0FF2}" type="pres">
      <dgm:prSet presAssocID="{AC7A589E-AFB4-4C68-BEC1-6676EC10E59F}" presName="connectorText" presStyleLbl="sibTrans2D1" presStyleIdx="0" presStyleCnt="5"/>
      <dgm:spPr/>
    </dgm:pt>
    <dgm:pt modelId="{C59672DF-3B2A-4249-81C7-7B7A9FFF46D4}" type="pres">
      <dgm:prSet presAssocID="{E3F89654-7AD9-4A37-8C83-F7C19AD77B36}" presName="node" presStyleLbl="node1" presStyleIdx="1" presStyleCnt="6">
        <dgm:presLayoutVars>
          <dgm:bulletEnabled val="1"/>
        </dgm:presLayoutVars>
      </dgm:prSet>
      <dgm:spPr/>
    </dgm:pt>
    <dgm:pt modelId="{4C2EA51D-F925-4B9C-88AC-6CAB9D923959}" type="pres">
      <dgm:prSet presAssocID="{66D7193A-E519-47EC-AF85-B25933421589}" presName="sibTrans" presStyleLbl="sibTrans2D1" presStyleIdx="1" presStyleCnt="5"/>
      <dgm:spPr/>
    </dgm:pt>
    <dgm:pt modelId="{F98E4308-CFD6-4686-BF34-F9202F984CD4}" type="pres">
      <dgm:prSet presAssocID="{66D7193A-E519-47EC-AF85-B25933421589}" presName="connectorText" presStyleLbl="sibTrans2D1" presStyleIdx="1" presStyleCnt="5"/>
      <dgm:spPr/>
    </dgm:pt>
    <dgm:pt modelId="{E21FDFAE-8445-4FC1-AE08-F3D504E94DAD}" type="pres">
      <dgm:prSet presAssocID="{A3F31D8E-13ED-460B-961C-DC27B1EA6710}" presName="node" presStyleLbl="node1" presStyleIdx="2" presStyleCnt="6">
        <dgm:presLayoutVars>
          <dgm:bulletEnabled val="1"/>
        </dgm:presLayoutVars>
      </dgm:prSet>
      <dgm:spPr/>
    </dgm:pt>
    <dgm:pt modelId="{A9BF6013-8FCE-4EB2-852D-C499481F0968}" type="pres">
      <dgm:prSet presAssocID="{014059F7-0CEF-46C8-87BC-152144F37284}" presName="sibTrans" presStyleLbl="sibTrans2D1" presStyleIdx="2" presStyleCnt="5"/>
      <dgm:spPr/>
    </dgm:pt>
    <dgm:pt modelId="{05142CC0-A48E-4F21-BC41-BB94FA3C8A3D}" type="pres">
      <dgm:prSet presAssocID="{014059F7-0CEF-46C8-87BC-152144F37284}" presName="connectorText" presStyleLbl="sibTrans2D1" presStyleIdx="2" presStyleCnt="5"/>
      <dgm:spPr/>
    </dgm:pt>
    <dgm:pt modelId="{B18540B1-F100-4699-9D49-8BCA5DB38BC2}" type="pres">
      <dgm:prSet presAssocID="{6E424C07-193C-4E42-9494-C8AEF19CDC85}" presName="node" presStyleLbl="node1" presStyleIdx="3" presStyleCnt="6">
        <dgm:presLayoutVars>
          <dgm:bulletEnabled val="1"/>
        </dgm:presLayoutVars>
      </dgm:prSet>
      <dgm:spPr/>
    </dgm:pt>
    <dgm:pt modelId="{1BAA1B0A-E5E6-4E3C-A499-6F9F977C6484}" type="pres">
      <dgm:prSet presAssocID="{A33D0B05-142D-4A4B-800C-E1C81831BA0D}" presName="sibTrans" presStyleLbl="sibTrans2D1" presStyleIdx="3" presStyleCnt="5"/>
      <dgm:spPr/>
    </dgm:pt>
    <dgm:pt modelId="{91441980-8CDB-48F3-9270-6B484BC91783}" type="pres">
      <dgm:prSet presAssocID="{A33D0B05-142D-4A4B-800C-E1C81831BA0D}" presName="connectorText" presStyleLbl="sibTrans2D1" presStyleIdx="3" presStyleCnt="5"/>
      <dgm:spPr/>
    </dgm:pt>
    <dgm:pt modelId="{139B75B3-1773-4870-8FD1-7920BF7208A8}" type="pres">
      <dgm:prSet presAssocID="{270842D3-3D3A-419C-AC33-32E0C89AF645}" presName="node" presStyleLbl="node1" presStyleIdx="4" presStyleCnt="6">
        <dgm:presLayoutVars>
          <dgm:bulletEnabled val="1"/>
        </dgm:presLayoutVars>
      </dgm:prSet>
      <dgm:spPr/>
    </dgm:pt>
    <dgm:pt modelId="{1F922C81-7B15-4785-B54B-B83239F491E6}" type="pres">
      <dgm:prSet presAssocID="{B1804CD7-CC55-4BBA-AD79-F19033D8F17F}" presName="sibTrans" presStyleLbl="sibTrans2D1" presStyleIdx="4" presStyleCnt="5"/>
      <dgm:spPr/>
    </dgm:pt>
    <dgm:pt modelId="{8A925576-6882-46EC-AF62-81F58249550F}" type="pres">
      <dgm:prSet presAssocID="{B1804CD7-CC55-4BBA-AD79-F19033D8F17F}" presName="connectorText" presStyleLbl="sibTrans2D1" presStyleIdx="4" presStyleCnt="5"/>
      <dgm:spPr/>
    </dgm:pt>
    <dgm:pt modelId="{2C6BBFDA-4178-4757-A206-235E6DDECC59}" type="pres">
      <dgm:prSet presAssocID="{54BDB252-4926-458E-A15E-38F741EB1233}" presName="node" presStyleLbl="node1" presStyleIdx="5" presStyleCnt="6">
        <dgm:presLayoutVars>
          <dgm:bulletEnabled val="1"/>
        </dgm:presLayoutVars>
      </dgm:prSet>
      <dgm:spPr/>
    </dgm:pt>
  </dgm:ptLst>
  <dgm:cxnLst>
    <dgm:cxn modelId="{B6FB4A02-574A-4CA3-9753-A78234104FF1}" type="presOf" srcId="{66D7193A-E519-47EC-AF85-B25933421589}" destId="{F98E4308-CFD6-4686-BF34-F9202F984CD4}" srcOrd="1" destOrd="0" presId="urn:microsoft.com/office/officeart/2005/8/layout/process1"/>
    <dgm:cxn modelId="{79B02911-02B5-49CA-92B5-603C0C4E24FF}" type="presOf" srcId="{A33D0B05-142D-4A4B-800C-E1C81831BA0D}" destId="{1BAA1B0A-E5E6-4E3C-A499-6F9F977C6484}" srcOrd="0" destOrd="0" presId="urn:microsoft.com/office/officeart/2005/8/layout/process1"/>
    <dgm:cxn modelId="{94CC4A1F-DC62-4AC0-AE42-D307370D3E95}" type="presOf" srcId="{AC7A589E-AFB4-4C68-BEC1-6676EC10E59F}" destId="{8B57765C-6720-49A0-9F73-5C10170B0FF2}" srcOrd="1" destOrd="0" presId="urn:microsoft.com/office/officeart/2005/8/layout/process1"/>
    <dgm:cxn modelId="{91599621-74AA-42C3-B488-58CC2E64899A}" type="presOf" srcId="{A33D0B05-142D-4A4B-800C-E1C81831BA0D}" destId="{91441980-8CDB-48F3-9270-6B484BC91783}" srcOrd="1" destOrd="0" presId="urn:microsoft.com/office/officeart/2005/8/layout/process1"/>
    <dgm:cxn modelId="{E33DE823-511C-4EB4-8AEB-232F79FE51BA}" type="presOf" srcId="{A3F31D8E-13ED-460B-961C-DC27B1EA6710}" destId="{E21FDFAE-8445-4FC1-AE08-F3D504E94DAD}" srcOrd="0" destOrd="0" presId="urn:microsoft.com/office/officeart/2005/8/layout/process1"/>
    <dgm:cxn modelId="{E43D9029-6138-4A76-9BD9-0C84B64B3C82}" srcId="{6E2D7698-AA50-4CBB-A56A-1168FD896452}" destId="{54BDB252-4926-458E-A15E-38F741EB1233}" srcOrd="5" destOrd="0" parTransId="{9B9214BF-B023-4ACF-93B0-F2CC553289CE}" sibTransId="{5B9382E8-A7AD-47F6-A3A6-03A196DE304D}"/>
    <dgm:cxn modelId="{FBF50343-DA90-45DF-9920-9F96C6AAADED}" srcId="{6E2D7698-AA50-4CBB-A56A-1168FD896452}" destId="{270842D3-3D3A-419C-AC33-32E0C89AF645}" srcOrd="4" destOrd="0" parTransId="{2D8866A5-AA7F-42AA-AD6A-65A2C8AE1D7F}" sibTransId="{B1804CD7-CC55-4BBA-AD79-F19033D8F17F}"/>
    <dgm:cxn modelId="{DB3B7044-D74C-49E4-AE89-45CBEFBE9013}" type="presOf" srcId="{B1804CD7-CC55-4BBA-AD79-F19033D8F17F}" destId="{1F922C81-7B15-4785-B54B-B83239F491E6}" srcOrd="0" destOrd="0" presId="urn:microsoft.com/office/officeart/2005/8/layout/process1"/>
    <dgm:cxn modelId="{52E19065-15EF-4E47-A349-2668E5D3B7EE}" type="presOf" srcId="{014059F7-0CEF-46C8-87BC-152144F37284}" destId="{A9BF6013-8FCE-4EB2-852D-C499481F0968}" srcOrd="0" destOrd="0" presId="urn:microsoft.com/office/officeart/2005/8/layout/process1"/>
    <dgm:cxn modelId="{0EC75A67-A7C7-49BE-B013-C1B9FB5AA131}" srcId="{6E2D7698-AA50-4CBB-A56A-1168FD896452}" destId="{E3F89654-7AD9-4A37-8C83-F7C19AD77B36}" srcOrd="1" destOrd="0" parTransId="{0DC7651A-E0A4-4498-A90F-4A361BDDBB84}" sibTransId="{66D7193A-E519-47EC-AF85-B25933421589}"/>
    <dgm:cxn modelId="{186B3569-89BA-4D17-8FE9-3E785816714D}" type="presOf" srcId="{66D7193A-E519-47EC-AF85-B25933421589}" destId="{4C2EA51D-F925-4B9C-88AC-6CAB9D923959}" srcOrd="0" destOrd="0" presId="urn:microsoft.com/office/officeart/2005/8/layout/process1"/>
    <dgm:cxn modelId="{4F58B47C-4C95-4276-8FA4-817CD8B353E1}" type="presOf" srcId="{014059F7-0CEF-46C8-87BC-152144F37284}" destId="{05142CC0-A48E-4F21-BC41-BB94FA3C8A3D}" srcOrd="1" destOrd="0" presId="urn:microsoft.com/office/officeart/2005/8/layout/process1"/>
    <dgm:cxn modelId="{AC55E083-9126-479A-ABCC-806C93AE9585}" srcId="{6E2D7698-AA50-4CBB-A56A-1168FD896452}" destId="{A3F31D8E-13ED-460B-961C-DC27B1EA6710}" srcOrd="2" destOrd="0" parTransId="{0DC41BB1-F34B-4EF1-88E5-1753C7A075F3}" sibTransId="{014059F7-0CEF-46C8-87BC-152144F37284}"/>
    <dgm:cxn modelId="{088A4984-E530-4D03-99CC-A1F46435D678}" type="presOf" srcId="{1594CFF1-39B6-469E-9D26-9E373D9A6A95}" destId="{54162D9E-4248-4C1F-BECA-B14FE4EA4778}" srcOrd="0" destOrd="0" presId="urn:microsoft.com/office/officeart/2005/8/layout/process1"/>
    <dgm:cxn modelId="{0F5FC384-6685-440C-89BD-490B4E030DAC}" type="presOf" srcId="{270842D3-3D3A-419C-AC33-32E0C89AF645}" destId="{139B75B3-1773-4870-8FD1-7920BF7208A8}" srcOrd="0" destOrd="0" presId="urn:microsoft.com/office/officeart/2005/8/layout/process1"/>
    <dgm:cxn modelId="{CD550889-6E12-4CB7-A428-6A997AD90E80}" type="presOf" srcId="{AC7A589E-AFB4-4C68-BEC1-6676EC10E59F}" destId="{107A2106-7D43-405A-8B1E-E46869E618BC}" srcOrd="0" destOrd="0" presId="urn:microsoft.com/office/officeart/2005/8/layout/process1"/>
    <dgm:cxn modelId="{9DE8618A-C2F9-4B42-BFFB-588BA92FE7AE}" srcId="{6E2D7698-AA50-4CBB-A56A-1168FD896452}" destId="{1594CFF1-39B6-469E-9D26-9E373D9A6A95}" srcOrd="0" destOrd="0" parTransId="{53968B1A-291F-4F93-ADD6-2A08C543D177}" sibTransId="{AC7A589E-AFB4-4C68-BEC1-6676EC10E59F}"/>
    <dgm:cxn modelId="{499F3C95-EFB6-421C-A4EF-892402FC3E91}" srcId="{6E2D7698-AA50-4CBB-A56A-1168FD896452}" destId="{6E424C07-193C-4E42-9494-C8AEF19CDC85}" srcOrd="3" destOrd="0" parTransId="{3F2EC467-FEAA-43D3-B141-EA41415A4CC0}" sibTransId="{A33D0B05-142D-4A4B-800C-E1C81831BA0D}"/>
    <dgm:cxn modelId="{1F4CED99-CF91-42D6-B291-CF154F3E3C73}" type="presOf" srcId="{6E2D7698-AA50-4CBB-A56A-1168FD896452}" destId="{30DE0D33-8443-4993-AD2B-063F14BFEFF2}" srcOrd="0" destOrd="0" presId="urn:microsoft.com/office/officeart/2005/8/layout/process1"/>
    <dgm:cxn modelId="{7BEFD2A5-68BE-4B9D-9CE5-E8416A9CBEF3}" type="presOf" srcId="{54BDB252-4926-458E-A15E-38F741EB1233}" destId="{2C6BBFDA-4178-4757-A206-235E6DDECC59}" srcOrd="0" destOrd="0" presId="urn:microsoft.com/office/officeart/2005/8/layout/process1"/>
    <dgm:cxn modelId="{FC2CE3BF-60E0-40B4-9827-5601F1B998A1}" type="presOf" srcId="{B1804CD7-CC55-4BBA-AD79-F19033D8F17F}" destId="{8A925576-6882-46EC-AF62-81F58249550F}" srcOrd="1" destOrd="0" presId="urn:microsoft.com/office/officeart/2005/8/layout/process1"/>
    <dgm:cxn modelId="{472F42CF-9298-40CF-9D9D-77B852CCD1A4}" type="presOf" srcId="{E3F89654-7AD9-4A37-8C83-F7C19AD77B36}" destId="{C59672DF-3B2A-4249-81C7-7B7A9FFF46D4}" srcOrd="0" destOrd="0" presId="urn:microsoft.com/office/officeart/2005/8/layout/process1"/>
    <dgm:cxn modelId="{9EBF6BD6-CB6F-4140-BDB2-B4AB2B327726}" type="presOf" srcId="{6E424C07-193C-4E42-9494-C8AEF19CDC85}" destId="{B18540B1-F100-4699-9D49-8BCA5DB38BC2}" srcOrd="0" destOrd="0" presId="urn:microsoft.com/office/officeart/2005/8/layout/process1"/>
    <dgm:cxn modelId="{0BED0555-9596-49A2-A642-73AA8179D450}" type="presParOf" srcId="{30DE0D33-8443-4993-AD2B-063F14BFEFF2}" destId="{54162D9E-4248-4C1F-BECA-B14FE4EA4778}" srcOrd="0" destOrd="0" presId="urn:microsoft.com/office/officeart/2005/8/layout/process1"/>
    <dgm:cxn modelId="{10A0B415-C970-4294-B1E9-B39A1CB17D1A}" type="presParOf" srcId="{30DE0D33-8443-4993-AD2B-063F14BFEFF2}" destId="{107A2106-7D43-405A-8B1E-E46869E618BC}" srcOrd="1" destOrd="0" presId="urn:microsoft.com/office/officeart/2005/8/layout/process1"/>
    <dgm:cxn modelId="{49727BF3-EAFD-4327-B0BB-1E8F34344B88}" type="presParOf" srcId="{107A2106-7D43-405A-8B1E-E46869E618BC}" destId="{8B57765C-6720-49A0-9F73-5C10170B0FF2}" srcOrd="0" destOrd="0" presId="urn:microsoft.com/office/officeart/2005/8/layout/process1"/>
    <dgm:cxn modelId="{6FF7813A-B76A-4E36-9771-C83E910F3A79}" type="presParOf" srcId="{30DE0D33-8443-4993-AD2B-063F14BFEFF2}" destId="{C59672DF-3B2A-4249-81C7-7B7A9FFF46D4}" srcOrd="2" destOrd="0" presId="urn:microsoft.com/office/officeart/2005/8/layout/process1"/>
    <dgm:cxn modelId="{F4C07C19-43FF-46F3-8C94-4C76232D462F}" type="presParOf" srcId="{30DE0D33-8443-4993-AD2B-063F14BFEFF2}" destId="{4C2EA51D-F925-4B9C-88AC-6CAB9D923959}" srcOrd="3" destOrd="0" presId="urn:microsoft.com/office/officeart/2005/8/layout/process1"/>
    <dgm:cxn modelId="{2ACF4E45-D7E5-4EBC-B12E-D40B4CB83C2B}" type="presParOf" srcId="{4C2EA51D-F925-4B9C-88AC-6CAB9D923959}" destId="{F98E4308-CFD6-4686-BF34-F9202F984CD4}" srcOrd="0" destOrd="0" presId="urn:microsoft.com/office/officeart/2005/8/layout/process1"/>
    <dgm:cxn modelId="{DFF29E21-EC62-43CF-885F-C61638DE5180}" type="presParOf" srcId="{30DE0D33-8443-4993-AD2B-063F14BFEFF2}" destId="{E21FDFAE-8445-4FC1-AE08-F3D504E94DAD}" srcOrd="4" destOrd="0" presId="urn:microsoft.com/office/officeart/2005/8/layout/process1"/>
    <dgm:cxn modelId="{044F68B8-0BC5-4D17-A7B8-1763002FCFF1}" type="presParOf" srcId="{30DE0D33-8443-4993-AD2B-063F14BFEFF2}" destId="{A9BF6013-8FCE-4EB2-852D-C499481F0968}" srcOrd="5" destOrd="0" presId="urn:microsoft.com/office/officeart/2005/8/layout/process1"/>
    <dgm:cxn modelId="{38A7A8D1-5CDA-47F1-B565-CF994BF7932C}" type="presParOf" srcId="{A9BF6013-8FCE-4EB2-852D-C499481F0968}" destId="{05142CC0-A48E-4F21-BC41-BB94FA3C8A3D}" srcOrd="0" destOrd="0" presId="urn:microsoft.com/office/officeart/2005/8/layout/process1"/>
    <dgm:cxn modelId="{E4B9E6E2-4216-464D-A72D-035164F4EC72}" type="presParOf" srcId="{30DE0D33-8443-4993-AD2B-063F14BFEFF2}" destId="{B18540B1-F100-4699-9D49-8BCA5DB38BC2}" srcOrd="6" destOrd="0" presId="urn:microsoft.com/office/officeart/2005/8/layout/process1"/>
    <dgm:cxn modelId="{F6B5C54E-196A-4D32-AAF7-64C592EF4F9C}" type="presParOf" srcId="{30DE0D33-8443-4993-AD2B-063F14BFEFF2}" destId="{1BAA1B0A-E5E6-4E3C-A499-6F9F977C6484}" srcOrd="7" destOrd="0" presId="urn:microsoft.com/office/officeart/2005/8/layout/process1"/>
    <dgm:cxn modelId="{A0B768E1-7BEA-4B3F-AEE6-31F25E536478}" type="presParOf" srcId="{1BAA1B0A-E5E6-4E3C-A499-6F9F977C6484}" destId="{91441980-8CDB-48F3-9270-6B484BC91783}" srcOrd="0" destOrd="0" presId="urn:microsoft.com/office/officeart/2005/8/layout/process1"/>
    <dgm:cxn modelId="{E65AFF78-6442-4C3D-A0F2-269F74629F91}" type="presParOf" srcId="{30DE0D33-8443-4993-AD2B-063F14BFEFF2}" destId="{139B75B3-1773-4870-8FD1-7920BF7208A8}" srcOrd="8" destOrd="0" presId="urn:microsoft.com/office/officeart/2005/8/layout/process1"/>
    <dgm:cxn modelId="{BA1CB712-2028-4E28-8EF7-834D0F16813D}" type="presParOf" srcId="{30DE0D33-8443-4993-AD2B-063F14BFEFF2}" destId="{1F922C81-7B15-4785-B54B-B83239F491E6}" srcOrd="9" destOrd="0" presId="urn:microsoft.com/office/officeart/2005/8/layout/process1"/>
    <dgm:cxn modelId="{258637A2-6454-48E5-810E-C6B77B842D69}" type="presParOf" srcId="{1F922C81-7B15-4785-B54B-B83239F491E6}" destId="{8A925576-6882-46EC-AF62-81F58249550F}" srcOrd="0" destOrd="0" presId="urn:microsoft.com/office/officeart/2005/8/layout/process1"/>
    <dgm:cxn modelId="{8608B150-4608-406C-9D92-C18AFA577E70}" type="presParOf" srcId="{30DE0D33-8443-4993-AD2B-063F14BFEFF2}" destId="{2C6BBFDA-4178-4757-A206-235E6DDECC59}" srcOrd="10"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7374F-4FC0-4C8C-9F61-49EC2FB35B7D}" type="doc">
      <dgm:prSet loTypeId="urn:microsoft.com/office/officeart/2008/layout/RadialCluster" loCatId="cycle" qsTypeId="urn:microsoft.com/office/officeart/2005/8/quickstyle/simple1" qsCatId="simple" csTypeId="urn:microsoft.com/office/officeart/2005/8/colors/colorful1" csCatId="colorful" phldr="1"/>
      <dgm:spPr/>
      <dgm:t>
        <a:bodyPr/>
        <a:lstStyle/>
        <a:p>
          <a:endParaRPr lang="en-SG"/>
        </a:p>
      </dgm:t>
    </dgm:pt>
    <dgm:pt modelId="{E75459BC-A211-452C-83C5-A5C58DE9E9E3}">
      <dgm:prSet phldrT="[Text]" custT="1"/>
      <dgm:spPr/>
      <dgm:t>
        <a:bodyPr/>
        <a:lstStyle/>
        <a:p>
          <a:r>
            <a:rPr lang="en-US" sz="1100" b="1"/>
            <a:t>Sentence tokenize </a:t>
          </a:r>
          <a:endParaRPr lang="en-SG" sz="1100" b="1"/>
        </a:p>
      </dgm:t>
    </dgm:pt>
    <dgm:pt modelId="{15F625A5-AD5B-4943-981F-C8DDE5F7AC44}" type="parTrans" cxnId="{486A4EA5-E05B-436B-88D7-559E6E665E4E}">
      <dgm:prSet/>
      <dgm:spPr/>
      <dgm:t>
        <a:bodyPr/>
        <a:lstStyle/>
        <a:p>
          <a:endParaRPr lang="en-SG" sz="1100" b="1"/>
        </a:p>
      </dgm:t>
    </dgm:pt>
    <dgm:pt modelId="{44AA58FF-9044-4082-8C4D-1A6D9EA67F3B}" type="sibTrans" cxnId="{486A4EA5-E05B-436B-88D7-559E6E665E4E}">
      <dgm:prSet/>
      <dgm:spPr/>
      <dgm:t>
        <a:bodyPr/>
        <a:lstStyle/>
        <a:p>
          <a:endParaRPr lang="en-SG" sz="1100" b="1"/>
        </a:p>
      </dgm:t>
    </dgm:pt>
    <dgm:pt modelId="{4A8E2857-98DA-4BF4-8D10-9F0CD46435CA}">
      <dgm:prSet phldrT="[Text]" custT="1"/>
      <dgm:spPr/>
      <dgm:t>
        <a:bodyPr/>
        <a:lstStyle/>
        <a:p>
          <a:r>
            <a:rPr lang="en-US" sz="1100" b="1"/>
            <a:t>Word frequency  table</a:t>
          </a:r>
          <a:endParaRPr lang="en-SG" sz="1100" b="1"/>
        </a:p>
      </dgm:t>
    </dgm:pt>
    <dgm:pt modelId="{AF7ACD79-F665-4D05-814E-3DE4DB6DAD3A}" type="parTrans" cxnId="{ECF75752-BB92-4FA9-A1A2-499F77965121}">
      <dgm:prSet/>
      <dgm:spPr/>
      <dgm:t>
        <a:bodyPr/>
        <a:lstStyle/>
        <a:p>
          <a:endParaRPr lang="en-SG" sz="1100" b="1"/>
        </a:p>
      </dgm:t>
    </dgm:pt>
    <dgm:pt modelId="{84BD63CB-A6B6-406E-8CB3-F1173D055BE4}" type="sibTrans" cxnId="{ECF75752-BB92-4FA9-A1A2-499F77965121}">
      <dgm:prSet/>
      <dgm:spPr/>
      <dgm:t>
        <a:bodyPr/>
        <a:lstStyle/>
        <a:p>
          <a:endParaRPr lang="en-SG" sz="1100" b="1"/>
        </a:p>
      </dgm:t>
    </dgm:pt>
    <dgm:pt modelId="{0EB0913B-1452-40D7-A7F2-2CE59CB3A858}">
      <dgm:prSet phldrT="[Text]" custT="1"/>
      <dgm:spPr/>
      <dgm:t>
        <a:bodyPr/>
        <a:lstStyle/>
        <a:p>
          <a:r>
            <a:rPr lang="en-US" sz="1100" b="1"/>
            <a:t>Weight word by TF-IDF and score the sentences</a:t>
          </a:r>
          <a:endParaRPr lang="en-SG" sz="1100" b="1"/>
        </a:p>
      </dgm:t>
    </dgm:pt>
    <dgm:pt modelId="{0A297CA6-14F6-456E-9B26-2CD4FE4FE73F}" type="parTrans" cxnId="{AAFD24B6-FD34-4DC6-B68B-70A93F44BD6C}">
      <dgm:prSet/>
      <dgm:spPr/>
      <dgm:t>
        <a:bodyPr/>
        <a:lstStyle/>
        <a:p>
          <a:endParaRPr lang="en-SG" sz="1100" b="1"/>
        </a:p>
      </dgm:t>
    </dgm:pt>
    <dgm:pt modelId="{2A19C9E0-1A32-4D7E-A4BD-F0438640C153}" type="sibTrans" cxnId="{AAFD24B6-FD34-4DC6-B68B-70A93F44BD6C}">
      <dgm:prSet/>
      <dgm:spPr/>
      <dgm:t>
        <a:bodyPr/>
        <a:lstStyle/>
        <a:p>
          <a:endParaRPr lang="en-SG" sz="1100" b="1"/>
        </a:p>
      </dgm:t>
    </dgm:pt>
    <dgm:pt modelId="{C1DA50C5-B20C-4346-B069-CEAB13991203}">
      <dgm:prSet phldrT="[Text]" custT="1"/>
      <dgm:spPr/>
      <dgm:t>
        <a:bodyPr/>
        <a:lstStyle/>
        <a:p>
          <a:r>
            <a:rPr lang="en-US" sz="1100" b="1"/>
            <a:t>Weight word by frequency and score the sentence</a:t>
          </a:r>
          <a:endParaRPr lang="en-SG" sz="1100" b="1"/>
        </a:p>
      </dgm:t>
    </dgm:pt>
    <dgm:pt modelId="{04458395-DB6C-40D5-BFF0-7CC35D2AA7F2}" type="parTrans" cxnId="{266A12BE-A686-46DE-9715-842EE9C0AC47}">
      <dgm:prSet/>
      <dgm:spPr/>
      <dgm:t>
        <a:bodyPr/>
        <a:lstStyle/>
        <a:p>
          <a:endParaRPr lang="en-SG" sz="1100" b="1"/>
        </a:p>
      </dgm:t>
    </dgm:pt>
    <dgm:pt modelId="{3D43C5E4-1C60-418C-9B11-373DD0F6647C}" type="sibTrans" cxnId="{266A12BE-A686-46DE-9715-842EE9C0AC47}">
      <dgm:prSet/>
      <dgm:spPr/>
      <dgm:t>
        <a:bodyPr/>
        <a:lstStyle/>
        <a:p>
          <a:endParaRPr lang="en-SG" sz="1100" b="1"/>
        </a:p>
      </dgm:t>
    </dgm:pt>
    <dgm:pt modelId="{23820E92-D7BA-44D0-8E64-0576C9364BC2}">
      <dgm:prSet phldrT="[Text]"/>
      <dgm:spPr/>
      <dgm:t>
        <a:bodyPr/>
        <a:lstStyle/>
        <a:p>
          <a:endParaRPr lang="en-SG" sz="1100" b="1"/>
        </a:p>
      </dgm:t>
    </dgm:pt>
    <dgm:pt modelId="{B3DB0969-651C-47C9-BAA4-5CD255A1530C}" type="parTrans" cxnId="{051D99E2-C94D-47FF-B8FD-C25D772CCF90}">
      <dgm:prSet/>
      <dgm:spPr/>
      <dgm:t>
        <a:bodyPr/>
        <a:lstStyle/>
        <a:p>
          <a:endParaRPr lang="en-SG" sz="1100" b="1"/>
        </a:p>
      </dgm:t>
    </dgm:pt>
    <dgm:pt modelId="{841C7368-2E74-424A-9D49-C0ECA3E60EBB}" type="sibTrans" cxnId="{051D99E2-C94D-47FF-B8FD-C25D772CCF90}">
      <dgm:prSet/>
      <dgm:spPr/>
      <dgm:t>
        <a:bodyPr/>
        <a:lstStyle/>
        <a:p>
          <a:endParaRPr lang="en-SG" sz="1100" b="1"/>
        </a:p>
      </dgm:t>
    </dgm:pt>
    <dgm:pt modelId="{BBFBFC2A-4A39-441C-AA05-6A3E4E2B7A37}" type="pres">
      <dgm:prSet presAssocID="{6D97374F-4FC0-4C8C-9F61-49EC2FB35B7D}" presName="Name0" presStyleCnt="0">
        <dgm:presLayoutVars>
          <dgm:chMax val="1"/>
          <dgm:chPref val="1"/>
          <dgm:dir/>
          <dgm:animOne val="branch"/>
          <dgm:animLvl val="lvl"/>
        </dgm:presLayoutVars>
      </dgm:prSet>
      <dgm:spPr/>
    </dgm:pt>
    <dgm:pt modelId="{473912C8-C61F-48CB-95F8-1B91B908F715}" type="pres">
      <dgm:prSet presAssocID="{E75459BC-A211-452C-83C5-A5C58DE9E9E3}" presName="singleCycle" presStyleCnt="0"/>
      <dgm:spPr/>
    </dgm:pt>
    <dgm:pt modelId="{182F25D2-0436-4AD9-AD87-33C869F8A7D4}" type="pres">
      <dgm:prSet presAssocID="{E75459BC-A211-452C-83C5-A5C58DE9E9E3}" presName="singleCenter" presStyleLbl="node1" presStyleIdx="0" presStyleCnt="4" custScaleX="126753" custScaleY="53825" custLinFactNeighborX="0" custLinFactNeighborY="-24314">
        <dgm:presLayoutVars>
          <dgm:chMax val="7"/>
          <dgm:chPref val="7"/>
        </dgm:presLayoutVars>
      </dgm:prSet>
      <dgm:spPr/>
    </dgm:pt>
    <dgm:pt modelId="{7308BF42-D72C-42C6-87BE-34891DD8E7CD}" type="pres">
      <dgm:prSet presAssocID="{AF7ACD79-F665-4D05-814E-3DE4DB6DAD3A}" presName="Name56" presStyleLbl="parChTrans1D2" presStyleIdx="0" presStyleCnt="3"/>
      <dgm:spPr/>
    </dgm:pt>
    <dgm:pt modelId="{DB3F68E5-D309-4B7C-B92E-9ED178FF1933}" type="pres">
      <dgm:prSet presAssocID="{4A8E2857-98DA-4BF4-8D10-9F0CD46435CA}" presName="text0" presStyleLbl="node1" presStyleIdx="1" presStyleCnt="4" custScaleX="184799" custScaleY="68542">
        <dgm:presLayoutVars>
          <dgm:bulletEnabled val="1"/>
        </dgm:presLayoutVars>
      </dgm:prSet>
      <dgm:spPr/>
    </dgm:pt>
    <dgm:pt modelId="{FFA421BE-1738-4B83-AEBC-0E55FB2EDF47}" type="pres">
      <dgm:prSet presAssocID="{0A297CA6-14F6-456E-9B26-2CD4FE4FE73F}" presName="Name56" presStyleLbl="parChTrans1D2" presStyleIdx="1" presStyleCnt="3"/>
      <dgm:spPr/>
    </dgm:pt>
    <dgm:pt modelId="{8B944F55-7913-4957-A947-EFF5812D97B8}" type="pres">
      <dgm:prSet presAssocID="{0EB0913B-1452-40D7-A7F2-2CE59CB3A858}" presName="text0" presStyleLbl="node1" presStyleIdx="2" presStyleCnt="4" custScaleX="278462" custScaleY="186298" custRadScaleRad="125478" custRadScaleInc="-10326">
        <dgm:presLayoutVars>
          <dgm:bulletEnabled val="1"/>
        </dgm:presLayoutVars>
      </dgm:prSet>
      <dgm:spPr/>
    </dgm:pt>
    <dgm:pt modelId="{3E96BBC4-BD28-4D6A-86E2-7A4F860BF36C}" type="pres">
      <dgm:prSet presAssocID="{04458395-DB6C-40D5-BFF0-7CC35D2AA7F2}" presName="Name56" presStyleLbl="parChTrans1D2" presStyleIdx="2" presStyleCnt="3"/>
      <dgm:spPr/>
    </dgm:pt>
    <dgm:pt modelId="{99F9D699-2062-4013-A1DB-10FD931C615D}" type="pres">
      <dgm:prSet presAssocID="{C1DA50C5-B20C-4346-B069-CEAB13991203}" presName="text0" presStyleLbl="node1" presStyleIdx="3" presStyleCnt="4" custScaleX="303696" custScaleY="188386" custRadScaleRad="170197" custRadScaleInc="24342">
        <dgm:presLayoutVars>
          <dgm:bulletEnabled val="1"/>
        </dgm:presLayoutVars>
      </dgm:prSet>
      <dgm:spPr/>
    </dgm:pt>
  </dgm:ptLst>
  <dgm:cxnLst>
    <dgm:cxn modelId="{AD1AEA1B-7E44-48C5-AE17-ED0E645D6F29}" type="presOf" srcId="{6D97374F-4FC0-4C8C-9F61-49EC2FB35B7D}" destId="{BBFBFC2A-4A39-441C-AA05-6A3E4E2B7A37}" srcOrd="0" destOrd="0" presId="urn:microsoft.com/office/officeart/2008/layout/RadialCluster"/>
    <dgm:cxn modelId="{F113941D-52CA-4E80-BBB2-8922769FFD2D}" type="presOf" srcId="{0EB0913B-1452-40D7-A7F2-2CE59CB3A858}" destId="{8B944F55-7913-4957-A947-EFF5812D97B8}" srcOrd="0" destOrd="0" presId="urn:microsoft.com/office/officeart/2008/layout/RadialCluster"/>
    <dgm:cxn modelId="{75EC0F33-5AB5-46A4-A700-7C23BB0D4150}" type="presOf" srcId="{04458395-DB6C-40D5-BFF0-7CC35D2AA7F2}" destId="{3E96BBC4-BD28-4D6A-86E2-7A4F860BF36C}" srcOrd="0" destOrd="0" presId="urn:microsoft.com/office/officeart/2008/layout/RadialCluster"/>
    <dgm:cxn modelId="{BD8FD33A-FCDA-4571-A1A2-EA58798897FE}" type="presOf" srcId="{C1DA50C5-B20C-4346-B069-CEAB13991203}" destId="{99F9D699-2062-4013-A1DB-10FD931C615D}" srcOrd="0" destOrd="0" presId="urn:microsoft.com/office/officeart/2008/layout/RadialCluster"/>
    <dgm:cxn modelId="{ECF75752-BB92-4FA9-A1A2-499F77965121}" srcId="{E75459BC-A211-452C-83C5-A5C58DE9E9E3}" destId="{4A8E2857-98DA-4BF4-8D10-9F0CD46435CA}" srcOrd="0" destOrd="0" parTransId="{AF7ACD79-F665-4D05-814E-3DE4DB6DAD3A}" sibTransId="{84BD63CB-A6B6-406E-8CB3-F1173D055BE4}"/>
    <dgm:cxn modelId="{E45A8A76-5D3E-459F-A21A-33BE2F919D89}" type="presOf" srcId="{0A297CA6-14F6-456E-9B26-2CD4FE4FE73F}" destId="{FFA421BE-1738-4B83-AEBC-0E55FB2EDF47}" srcOrd="0" destOrd="0" presId="urn:microsoft.com/office/officeart/2008/layout/RadialCluster"/>
    <dgm:cxn modelId="{7990AC76-7331-4A59-B07D-E6AB88937A43}" type="presOf" srcId="{4A8E2857-98DA-4BF4-8D10-9F0CD46435CA}" destId="{DB3F68E5-D309-4B7C-B92E-9ED178FF1933}" srcOrd="0" destOrd="0" presId="urn:microsoft.com/office/officeart/2008/layout/RadialCluster"/>
    <dgm:cxn modelId="{837C1FA5-B3F7-4D65-B9AF-666991B4B00B}" type="presOf" srcId="{E75459BC-A211-452C-83C5-A5C58DE9E9E3}" destId="{182F25D2-0436-4AD9-AD87-33C869F8A7D4}" srcOrd="0" destOrd="0" presId="urn:microsoft.com/office/officeart/2008/layout/RadialCluster"/>
    <dgm:cxn modelId="{486A4EA5-E05B-436B-88D7-559E6E665E4E}" srcId="{6D97374F-4FC0-4C8C-9F61-49EC2FB35B7D}" destId="{E75459BC-A211-452C-83C5-A5C58DE9E9E3}" srcOrd="0" destOrd="0" parTransId="{15F625A5-AD5B-4943-981F-C8DDE5F7AC44}" sibTransId="{44AA58FF-9044-4082-8C4D-1A6D9EA67F3B}"/>
    <dgm:cxn modelId="{AAFD24B6-FD34-4DC6-B68B-70A93F44BD6C}" srcId="{E75459BC-A211-452C-83C5-A5C58DE9E9E3}" destId="{0EB0913B-1452-40D7-A7F2-2CE59CB3A858}" srcOrd="1" destOrd="0" parTransId="{0A297CA6-14F6-456E-9B26-2CD4FE4FE73F}" sibTransId="{2A19C9E0-1A32-4D7E-A4BD-F0438640C153}"/>
    <dgm:cxn modelId="{266A12BE-A686-46DE-9715-842EE9C0AC47}" srcId="{E75459BC-A211-452C-83C5-A5C58DE9E9E3}" destId="{C1DA50C5-B20C-4346-B069-CEAB13991203}" srcOrd="2" destOrd="0" parTransId="{04458395-DB6C-40D5-BFF0-7CC35D2AA7F2}" sibTransId="{3D43C5E4-1C60-418C-9B11-373DD0F6647C}"/>
    <dgm:cxn modelId="{051D99E2-C94D-47FF-B8FD-C25D772CCF90}" srcId="{6D97374F-4FC0-4C8C-9F61-49EC2FB35B7D}" destId="{23820E92-D7BA-44D0-8E64-0576C9364BC2}" srcOrd="1" destOrd="0" parTransId="{B3DB0969-651C-47C9-BAA4-5CD255A1530C}" sibTransId="{841C7368-2E74-424A-9D49-C0ECA3E60EBB}"/>
    <dgm:cxn modelId="{EC4FF3E7-E7E0-42E9-B8AE-4D2CCFEFBD86}" type="presOf" srcId="{AF7ACD79-F665-4D05-814E-3DE4DB6DAD3A}" destId="{7308BF42-D72C-42C6-87BE-34891DD8E7CD}" srcOrd="0" destOrd="0" presId="urn:microsoft.com/office/officeart/2008/layout/RadialCluster"/>
    <dgm:cxn modelId="{FF65F4E9-3DC0-4F57-A342-A09D13F29163}" type="presParOf" srcId="{BBFBFC2A-4A39-441C-AA05-6A3E4E2B7A37}" destId="{473912C8-C61F-48CB-95F8-1B91B908F715}" srcOrd="0" destOrd="0" presId="urn:microsoft.com/office/officeart/2008/layout/RadialCluster"/>
    <dgm:cxn modelId="{EDE3C784-AD66-43DA-8017-A8A077AC4916}" type="presParOf" srcId="{473912C8-C61F-48CB-95F8-1B91B908F715}" destId="{182F25D2-0436-4AD9-AD87-33C869F8A7D4}" srcOrd="0" destOrd="0" presId="urn:microsoft.com/office/officeart/2008/layout/RadialCluster"/>
    <dgm:cxn modelId="{FF1C97EB-2AD1-4945-8AD8-76E89BB59398}" type="presParOf" srcId="{473912C8-C61F-48CB-95F8-1B91B908F715}" destId="{7308BF42-D72C-42C6-87BE-34891DD8E7CD}" srcOrd="1" destOrd="0" presId="urn:microsoft.com/office/officeart/2008/layout/RadialCluster"/>
    <dgm:cxn modelId="{0C65468D-BC51-4CCE-A58E-275928EE1013}" type="presParOf" srcId="{473912C8-C61F-48CB-95F8-1B91B908F715}" destId="{DB3F68E5-D309-4B7C-B92E-9ED178FF1933}" srcOrd="2" destOrd="0" presId="urn:microsoft.com/office/officeart/2008/layout/RadialCluster"/>
    <dgm:cxn modelId="{762B8D43-5799-4DB8-84C1-48E27EC0BB63}" type="presParOf" srcId="{473912C8-C61F-48CB-95F8-1B91B908F715}" destId="{FFA421BE-1738-4B83-AEBC-0E55FB2EDF47}" srcOrd="3" destOrd="0" presId="urn:microsoft.com/office/officeart/2008/layout/RadialCluster"/>
    <dgm:cxn modelId="{C9282CDF-C187-4306-A1BC-A1C8BCE01425}" type="presParOf" srcId="{473912C8-C61F-48CB-95F8-1B91B908F715}" destId="{8B944F55-7913-4957-A947-EFF5812D97B8}" srcOrd="4" destOrd="0" presId="urn:microsoft.com/office/officeart/2008/layout/RadialCluster"/>
    <dgm:cxn modelId="{37CA12D6-CEE6-488D-BD3B-A166DB4F2C4F}" type="presParOf" srcId="{473912C8-C61F-48CB-95F8-1B91B908F715}" destId="{3E96BBC4-BD28-4D6A-86E2-7A4F860BF36C}" srcOrd="5" destOrd="0" presId="urn:microsoft.com/office/officeart/2008/layout/RadialCluster"/>
    <dgm:cxn modelId="{B2947871-C698-4A08-A608-8F1D7267AAF8}" type="presParOf" srcId="{473912C8-C61F-48CB-95F8-1B91B908F715}" destId="{99F9D699-2062-4013-A1DB-10FD931C615D}"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12590B-4F28-4410-89E0-B7C1A91C843E}" type="doc">
      <dgm:prSet loTypeId="urn:microsoft.com/office/officeart/2008/layout/RadialCluster" loCatId="cycle" qsTypeId="urn:microsoft.com/office/officeart/2005/8/quickstyle/simple1" qsCatId="simple" csTypeId="urn:microsoft.com/office/officeart/2005/8/colors/colorful2" csCatId="colorful" phldr="1"/>
      <dgm:spPr/>
      <dgm:t>
        <a:bodyPr/>
        <a:lstStyle/>
        <a:p>
          <a:endParaRPr lang="en-SG"/>
        </a:p>
      </dgm:t>
    </dgm:pt>
    <dgm:pt modelId="{1DD85CC0-74E6-4E8C-91BB-B1CD282D9576}">
      <dgm:prSet phldrT="[Text]" custT="1"/>
      <dgm:spPr/>
      <dgm:t>
        <a:bodyPr/>
        <a:lstStyle/>
        <a:p>
          <a:r>
            <a:rPr lang="en-US" sz="1100" b="1"/>
            <a:t>Select </a:t>
          </a:r>
        </a:p>
        <a:p>
          <a:r>
            <a:rPr lang="en-US" sz="1100" b="1"/>
            <a:t>up-to-standard sentences </a:t>
          </a:r>
          <a:endParaRPr lang="en-SG" sz="1100" b="1"/>
        </a:p>
      </dgm:t>
    </dgm:pt>
    <dgm:pt modelId="{BE325A6C-5B7C-421B-BA6B-EC3EBF17D99F}" type="parTrans" cxnId="{44FC22A9-6796-4290-AD92-145CEB23F0A1}">
      <dgm:prSet/>
      <dgm:spPr/>
      <dgm:t>
        <a:bodyPr/>
        <a:lstStyle/>
        <a:p>
          <a:endParaRPr lang="en-SG" sz="1100" b="1"/>
        </a:p>
      </dgm:t>
    </dgm:pt>
    <dgm:pt modelId="{F9F0E041-11A1-4908-9C9D-7681B552D36D}" type="sibTrans" cxnId="{44FC22A9-6796-4290-AD92-145CEB23F0A1}">
      <dgm:prSet/>
      <dgm:spPr/>
      <dgm:t>
        <a:bodyPr/>
        <a:lstStyle/>
        <a:p>
          <a:endParaRPr lang="en-SG" sz="1100" b="1"/>
        </a:p>
      </dgm:t>
    </dgm:pt>
    <dgm:pt modelId="{45EB0842-FAF6-41B8-B8F1-139EE481ACFF}">
      <dgm:prSet phldrT="[Text]" custT="1"/>
      <dgm:spPr/>
      <dgm:t>
        <a:bodyPr/>
        <a:lstStyle/>
        <a:p>
          <a:r>
            <a:rPr lang="en-US" sz="1100" b="1"/>
            <a:t>Set threshold</a:t>
          </a:r>
          <a:endParaRPr lang="en-SG" sz="1100" b="1"/>
        </a:p>
      </dgm:t>
    </dgm:pt>
    <dgm:pt modelId="{30FB7133-11C7-401A-A2ED-44F244320D20}" type="parTrans" cxnId="{E21F53F0-C7FA-43B5-A8BB-3A5B565FEDF8}">
      <dgm:prSet/>
      <dgm:spPr/>
      <dgm:t>
        <a:bodyPr/>
        <a:lstStyle/>
        <a:p>
          <a:endParaRPr lang="en-SG" sz="1100" b="1"/>
        </a:p>
      </dgm:t>
    </dgm:pt>
    <dgm:pt modelId="{AA924EB1-D27D-4818-9B4F-99F67EA4B7A7}" type="sibTrans" cxnId="{E21F53F0-C7FA-43B5-A8BB-3A5B565FEDF8}">
      <dgm:prSet/>
      <dgm:spPr/>
      <dgm:t>
        <a:bodyPr/>
        <a:lstStyle/>
        <a:p>
          <a:endParaRPr lang="en-SG" sz="1100" b="1"/>
        </a:p>
      </dgm:t>
    </dgm:pt>
    <dgm:pt modelId="{7877DAA1-62C0-4308-A67A-02900202F6B4}">
      <dgm:prSet phldrT="[Text]" custT="1"/>
      <dgm:spPr/>
      <dgm:t>
        <a:bodyPr/>
        <a:lstStyle/>
        <a:p>
          <a:r>
            <a:rPr lang="en-US" sz="1100" b="1"/>
            <a:t>Generate summary</a:t>
          </a:r>
          <a:endParaRPr lang="en-SG" sz="1100" b="1"/>
        </a:p>
      </dgm:t>
    </dgm:pt>
    <dgm:pt modelId="{6988FFFE-2533-435A-B373-A315D631F1C4}" type="parTrans" cxnId="{ADCC808C-A3A7-4392-8B00-8D7D85C99889}">
      <dgm:prSet/>
      <dgm:spPr/>
      <dgm:t>
        <a:bodyPr/>
        <a:lstStyle/>
        <a:p>
          <a:endParaRPr lang="en-SG" sz="1100" b="1"/>
        </a:p>
      </dgm:t>
    </dgm:pt>
    <dgm:pt modelId="{4C108B2C-57A8-4A7E-A48C-3618D75924B3}" type="sibTrans" cxnId="{ADCC808C-A3A7-4392-8B00-8D7D85C99889}">
      <dgm:prSet/>
      <dgm:spPr/>
      <dgm:t>
        <a:bodyPr/>
        <a:lstStyle/>
        <a:p>
          <a:endParaRPr lang="en-SG" sz="1100" b="1"/>
        </a:p>
      </dgm:t>
    </dgm:pt>
    <dgm:pt modelId="{114FD664-EEFB-4F79-AA25-7BA5F00F96FA}">
      <dgm:prSet phldrT="[Text]"/>
      <dgm:spPr/>
      <dgm:t>
        <a:bodyPr/>
        <a:lstStyle/>
        <a:p>
          <a:endParaRPr lang="en-SG" sz="1100" b="1"/>
        </a:p>
      </dgm:t>
    </dgm:pt>
    <dgm:pt modelId="{C9B27EFF-699C-4BDD-B486-C83D1AEF146B}" type="parTrans" cxnId="{A0516796-1331-4F5A-8DB0-DCC3FC08A36A}">
      <dgm:prSet/>
      <dgm:spPr/>
      <dgm:t>
        <a:bodyPr/>
        <a:lstStyle/>
        <a:p>
          <a:endParaRPr lang="en-SG" sz="1100" b="1"/>
        </a:p>
      </dgm:t>
    </dgm:pt>
    <dgm:pt modelId="{57D8390E-6DC6-41A5-9F27-9791CB672AE1}" type="sibTrans" cxnId="{A0516796-1331-4F5A-8DB0-DCC3FC08A36A}">
      <dgm:prSet/>
      <dgm:spPr/>
      <dgm:t>
        <a:bodyPr/>
        <a:lstStyle/>
        <a:p>
          <a:endParaRPr lang="en-SG" sz="1100" b="1"/>
        </a:p>
      </dgm:t>
    </dgm:pt>
    <dgm:pt modelId="{8164E6B8-60CD-4F7C-A1B0-C51F5BBA4F0A}" type="pres">
      <dgm:prSet presAssocID="{AC12590B-4F28-4410-89E0-B7C1A91C843E}" presName="Name0" presStyleCnt="0">
        <dgm:presLayoutVars>
          <dgm:chMax val="1"/>
          <dgm:chPref val="1"/>
          <dgm:dir/>
          <dgm:animOne val="branch"/>
          <dgm:animLvl val="lvl"/>
        </dgm:presLayoutVars>
      </dgm:prSet>
      <dgm:spPr/>
    </dgm:pt>
    <dgm:pt modelId="{35DFF40D-FE42-4E35-B4B8-32A318AC8C81}" type="pres">
      <dgm:prSet presAssocID="{1DD85CC0-74E6-4E8C-91BB-B1CD282D9576}" presName="singleCycle" presStyleCnt="0"/>
      <dgm:spPr/>
    </dgm:pt>
    <dgm:pt modelId="{B4F0EEB2-DAE7-4DEA-80AB-2CA412C63D1A}" type="pres">
      <dgm:prSet presAssocID="{1DD85CC0-74E6-4E8C-91BB-B1CD282D9576}" presName="singleCenter" presStyleLbl="node1" presStyleIdx="0" presStyleCnt="3" custScaleX="129705" custScaleY="69754" custLinFactNeighborY="6878">
        <dgm:presLayoutVars>
          <dgm:chMax val="7"/>
          <dgm:chPref val="7"/>
        </dgm:presLayoutVars>
      </dgm:prSet>
      <dgm:spPr/>
    </dgm:pt>
    <dgm:pt modelId="{9F851C98-0F7D-40DC-A2E9-8B7262B1D372}" type="pres">
      <dgm:prSet presAssocID="{30FB7133-11C7-401A-A2ED-44F244320D20}" presName="Name56" presStyleLbl="parChTrans1D2" presStyleIdx="0" presStyleCnt="2"/>
      <dgm:spPr/>
    </dgm:pt>
    <dgm:pt modelId="{0C95E3CA-2B21-42BB-B0DC-9615614EF312}" type="pres">
      <dgm:prSet presAssocID="{45EB0842-FAF6-41B8-B8F1-139EE481ACFF}" presName="text0" presStyleLbl="node1" presStyleIdx="1" presStyleCnt="3" custScaleX="184899" custScaleY="70399" custRadScaleRad="52464" custRadScaleInc="0">
        <dgm:presLayoutVars>
          <dgm:bulletEnabled val="1"/>
        </dgm:presLayoutVars>
      </dgm:prSet>
      <dgm:spPr/>
    </dgm:pt>
    <dgm:pt modelId="{7468CF25-C23D-4629-A31A-14E3E9498226}" type="pres">
      <dgm:prSet presAssocID="{6988FFFE-2533-435A-B373-A315D631F1C4}" presName="Name56" presStyleLbl="parChTrans1D2" presStyleIdx="1" presStyleCnt="2"/>
      <dgm:spPr/>
    </dgm:pt>
    <dgm:pt modelId="{AFED9972-85C1-40EB-9B23-061115003A60}" type="pres">
      <dgm:prSet presAssocID="{7877DAA1-62C0-4308-A67A-02900202F6B4}" presName="text0" presStyleLbl="node1" presStyleIdx="2" presStyleCnt="3" custScaleX="193590" custScaleY="67329" custRadScaleRad="68255" custRadScaleInc="0">
        <dgm:presLayoutVars>
          <dgm:bulletEnabled val="1"/>
        </dgm:presLayoutVars>
      </dgm:prSet>
      <dgm:spPr/>
    </dgm:pt>
  </dgm:ptLst>
  <dgm:cxnLst>
    <dgm:cxn modelId="{60798238-58B5-4B52-8A8A-83D573DB5773}" type="presOf" srcId="{1DD85CC0-74E6-4E8C-91BB-B1CD282D9576}" destId="{B4F0EEB2-DAE7-4DEA-80AB-2CA412C63D1A}" srcOrd="0" destOrd="0" presId="urn:microsoft.com/office/officeart/2008/layout/RadialCluster"/>
    <dgm:cxn modelId="{5ECEB16D-B0DC-4A67-8238-024504511445}" type="presOf" srcId="{6988FFFE-2533-435A-B373-A315D631F1C4}" destId="{7468CF25-C23D-4629-A31A-14E3E9498226}" srcOrd="0" destOrd="0" presId="urn:microsoft.com/office/officeart/2008/layout/RadialCluster"/>
    <dgm:cxn modelId="{A6DF9987-856D-4CD1-AF00-8D1D9F044F08}" type="presOf" srcId="{30FB7133-11C7-401A-A2ED-44F244320D20}" destId="{9F851C98-0F7D-40DC-A2E9-8B7262B1D372}" srcOrd="0" destOrd="0" presId="urn:microsoft.com/office/officeart/2008/layout/RadialCluster"/>
    <dgm:cxn modelId="{ADCC808C-A3A7-4392-8B00-8D7D85C99889}" srcId="{1DD85CC0-74E6-4E8C-91BB-B1CD282D9576}" destId="{7877DAA1-62C0-4308-A67A-02900202F6B4}" srcOrd="1" destOrd="0" parTransId="{6988FFFE-2533-435A-B373-A315D631F1C4}" sibTransId="{4C108B2C-57A8-4A7E-A48C-3618D75924B3}"/>
    <dgm:cxn modelId="{A0516796-1331-4F5A-8DB0-DCC3FC08A36A}" srcId="{AC12590B-4F28-4410-89E0-B7C1A91C843E}" destId="{114FD664-EEFB-4F79-AA25-7BA5F00F96FA}" srcOrd="1" destOrd="0" parTransId="{C9B27EFF-699C-4BDD-B486-C83D1AEF146B}" sibTransId="{57D8390E-6DC6-41A5-9F27-9791CB672AE1}"/>
    <dgm:cxn modelId="{16299E9A-EA79-48D8-A978-ED0CEFA9DAC0}" type="presOf" srcId="{7877DAA1-62C0-4308-A67A-02900202F6B4}" destId="{AFED9972-85C1-40EB-9B23-061115003A60}" srcOrd="0" destOrd="0" presId="urn:microsoft.com/office/officeart/2008/layout/RadialCluster"/>
    <dgm:cxn modelId="{44FC22A9-6796-4290-AD92-145CEB23F0A1}" srcId="{AC12590B-4F28-4410-89E0-B7C1A91C843E}" destId="{1DD85CC0-74E6-4E8C-91BB-B1CD282D9576}" srcOrd="0" destOrd="0" parTransId="{BE325A6C-5B7C-421B-BA6B-EC3EBF17D99F}" sibTransId="{F9F0E041-11A1-4908-9C9D-7681B552D36D}"/>
    <dgm:cxn modelId="{047A83DC-29F9-4272-90E5-40092258BE4A}" type="presOf" srcId="{AC12590B-4F28-4410-89E0-B7C1A91C843E}" destId="{8164E6B8-60CD-4F7C-A1B0-C51F5BBA4F0A}" srcOrd="0" destOrd="0" presId="urn:microsoft.com/office/officeart/2008/layout/RadialCluster"/>
    <dgm:cxn modelId="{E21F53F0-C7FA-43B5-A8BB-3A5B565FEDF8}" srcId="{1DD85CC0-74E6-4E8C-91BB-B1CD282D9576}" destId="{45EB0842-FAF6-41B8-B8F1-139EE481ACFF}" srcOrd="0" destOrd="0" parTransId="{30FB7133-11C7-401A-A2ED-44F244320D20}" sibTransId="{AA924EB1-D27D-4818-9B4F-99F67EA4B7A7}"/>
    <dgm:cxn modelId="{90BBE8F0-914F-4A1A-9558-C3EC2F67C4F2}" type="presOf" srcId="{45EB0842-FAF6-41B8-B8F1-139EE481ACFF}" destId="{0C95E3CA-2B21-42BB-B0DC-9615614EF312}" srcOrd="0" destOrd="0" presId="urn:microsoft.com/office/officeart/2008/layout/RadialCluster"/>
    <dgm:cxn modelId="{CBA32BF9-8C38-4BA1-B1FE-ACFB896005D3}" type="presParOf" srcId="{8164E6B8-60CD-4F7C-A1B0-C51F5BBA4F0A}" destId="{35DFF40D-FE42-4E35-B4B8-32A318AC8C81}" srcOrd="0" destOrd="0" presId="urn:microsoft.com/office/officeart/2008/layout/RadialCluster"/>
    <dgm:cxn modelId="{9C6D3644-1D25-4514-AFB7-1F1480373FCA}" type="presParOf" srcId="{35DFF40D-FE42-4E35-B4B8-32A318AC8C81}" destId="{B4F0EEB2-DAE7-4DEA-80AB-2CA412C63D1A}" srcOrd="0" destOrd="0" presId="urn:microsoft.com/office/officeart/2008/layout/RadialCluster"/>
    <dgm:cxn modelId="{1C709C65-5C0F-42B2-B09A-30A596EB6E68}" type="presParOf" srcId="{35DFF40D-FE42-4E35-B4B8-32A318AC8C81}" destId="{9F851C98-0F7D-40DC-A2E9-8B7262B1D372}" srcOrd="1" destOrd="0" presId="urn:microsoft.com/office/officeart/2008/layout/RadialCluster"/>
    <dgm:cxn modelId="{FFAAAD0A-2904-4698-BB24-E7AED3062C0C}" type="presParOf" srcId="{35DFF40D-FE42-4E35-B4B8-32A318AC8C81}" destId="{0C95E3CA-2B21-42BB-B0DC-9615614EF312}" srcOrd="2" destOrd="0" presId="urn:microsoft.com/office/officeart/2008/layout/RadialCluster"/>
    <dgm:cxn modelId="{A0A96055-D15B-4F00-8F07-2133690F7179}" type="presParOf" srcId="{35DFF40D-FE42-4E35-B4B8-32A318AC8C81}" destId="{7468CF25-C23D-4629-A31A-14E3E9498226}" srcOrd="3" destOrd="0" presId="urn:microsoft.com/office/officeart/2008/layout/RadialCluster"/>
    <dgm:cxn modelId="{E661E136-5181-47DE-B426-86E626E0BB9E}" type="presParOf" srcId="{35DFF40D-FE42-4E35-B4B8-32A318AC8C81}" destId="{AFED9972-85C1-40EB-9B23-061115003A60}" srcOrd="4" destOrd="0" presId="urn:microsoft.com/office/officeart/2008/layout/Radial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60AB2-C1D7-4F35-A875-F91A5869BE10}">
      <dsp:nvSpPr>
        <dsp:cNvPr id="0" name=""/>
        <dsp:cNvSpPr/>
      </dsp:nvSpPr>
      <dsp:spPr>
        <a:xfrm>
          <a:off x="197612" y="109"/>
          <a:ext cx="3367962" cy="153256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SG" sz="3200" kern="1200"/>
            <a:t>Data Preparation</a:t>
          </a:r>
        </a:p>
      </dsp:txBody>
      <dsp:txXfrm>
        <a:off x="242499" y="44996"/>
        <a:ext cx="3278188" cy="1442795"/>
      </dsp:txXfrm>
    </dsp:sp>
    <dsp:sp modelId="{342056B1-66E0-4B03-BF0D-A581CCD2637A}">
      <dsp:nvSpPr>
        <dsp:cNvPr id="0" name=""/>
        <dsp:cNvSpPr/>
      </dsp:nvSpPr>
      <dsp:spPr>
        <a:xfrm>
          <a:off x="534408" y="1532679"/>
          <a:ext cx="336796" cy="1065577"/>
        </a:xfrm>
        <a:custGeom>
          <a:avLst/>
          <a:gdLst/>
          <a:ahLst/>
          <a:cxnLst/>
          <a:rect l="0" t="0" r="0" b="0"/>
          <a:pathLst>
            <a:path>
              <a:moveTo>
                <a:pt x="0" y="0"/>
              </a:moveTo>
              <a:lnTo>
                <a:pt x="0" y="1065577"/>
              </a:lnTo>
              <a:lnTo>
                <a:pt x="336796" y="1065577"/>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0DA2BC-18E0-42E3-960F-269E881DC0AF}">
      <dsp:nvSpPr>
        <dsp:cNvPr id="0" name=""/>
        <dsp:cNvSpPr/>
      </dsp:nvSpPr>
      <dsp:spPr>
        <a:xfrm>
          <a:off x="871204" y="1887871"/>
          <a:ext cx="2677843" cy="142076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SG" sz="2600" kern="1200"/>
            <a:t>Data Selection</a:t>
          </a:r>
        </a:p>
      </dsp:txBody>
      <dsp:txXfrm>
        <a:off x="912817" y="1929484"/>
        <a:ext cx="2594617" cy="1337543"/>
      </dsp:txXfrm>
    </dsp:sp>
    <dsp:sp modelId="{D6E6C706-8223-41ED-9FDC-BF5DECA45867}">
      <dsp:nvSpPr>
        <dsp:cNvPr id="0" name=""/>
        <dsp:cNvSpPr/>
      </dsp:nvSpPr>
      <dsp:spPr>
        <a:xfrm>
          <a:off x="534408" y="1532679"/>
          <a:ext cx="336796" cy="2841539"/>
        </a:xfrm>
        <a:custGeom>
          <a:avLst/>
          <a:gdLst/>
          <a:ahLst/>
          <a:cxnLst/>
          <a:rect l="0" t="0" r="0" b="0"/>
          <a:pathLst>
            <a:path>
              <a:moveTo>
                <a:pt x="0" y="0"/>
              </a:moveTo>
              <a:lnTo>
                <a:pt x="0" y="2841539"/>
              </a:lnTo>
              <a:lnTo>
                <a:pt x="336796" y="284153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49349E-92EB-4EE4-85D9-9BFDE5EE07E0}">
      <dsp:nvSpPr>
        <dsp:cNvPr id="0" name=""/>
        <dsp:cNvSpPr/>
      </dsp:nvSpPr>
      <dsp:spPr>
        <a:xfrm>
          <a:off x="871204" y="3663833"/>
          <a:ext cx="2910622" cy="142076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SG" sz="2600" kern="1200"/>
            <a:t>Data Pre-processing</a:t>
          </a:r>
        </a:p>
      </dsp:txBody>
      <dsp:txXfrm>
        <a:off x="912817" y="3705446"/>
        <a:ext cx="2827396" cy="1337543"/>
      </dsp:txXfrm>
    </dsp:sp>
    <dsp:sp modelId="{6D1EEFA8-BA06-4580-80AE-D7CFF044B76B}">
      <dsp:nvSpPr>
        <dsp:cNvPr id="0" name=""/>
        <dsp:cNvSpPr/>
      </dsp:nvSpPr>
      <dsp:spPr>
        <a:xfrm>
          <a:off x="4275959" y="109"/>
          <a:ext cx="2847847" cy="15242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SG" sz="3200" kern="1200"/>
            <a:t>Methodology</a:t>
          </a:r>
        </a:p>
      </dsp:txBody>
      <dsp:txXfrm>
        <a:off x="4320602" y="44752"/>
        <a:ext cx="2758561" cy="1434944"/>
      </dsp:txXfrm>
    </dsp:sp>
    <dsp:sp modelId="{34DE5C3C-2172-406A-80E8-6BDA61E8788E}">
      <dsp:nvSpPr>
        <dsp:cNvPr id="0" name=""/>
        <dsp:cNvSpPr/>
      </dsp:nvSpPr>
      <dsp:spPr>
        <a:xfrm>
          <a:off x="4560744" y="1524339"/>
          <a:ext cx="284784" cy="1080822"/>
        </a:xfrm>
        <a:custGeom>
          <a:avLst/>
          <a:gdLst/>
          <a:ahLst/>
          <a:cxnLst/>
          <a:rect l="0" t="0" r="0" b="0"/>
          <a:pathLst>
            <a:path>
              <a:moveTo>
                <a:pt x="0" y="0"/>
              </a:moveTo>
              <a:lnTo>
                <a:pt x="0" y="1080822"/>
              </a:lnTo>
              <a:lnTo>
                <a:pt x="284784" y="1080822"/>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26A79-1B86-485C-9C44-BAA1293AA0F4}">
      <dsp:nvSpPr>
        <dsp:cNvPr id="0" name=""/>
        <dsp:cNvSpPr/>
      </dsp:nvSpPr>
      <dsp:spPr>
        <a:xfrm>
          <a:off x="4845529" y="1894776"/>
          <a:ext cx="2599258" cy="142076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SG" sz="2600" kern="1200"/>
            <a:t>Topic Modelling</a:t>
          </a:r>
        </a:p>
      </dsp:txBody>
      <dsp:txXfrm>
        <a:off x="4887142" y="1936389"/>
        <a:ext cx="2516032" cy="1337543"/>
      </dsp:txXfrm>
    </dsp:sp>
    <dsp:sp modelId="{DA7E8D71-0147-49A9-8FD1-59A0F7819381}">
      <dsp:nvSpPr>
        <dsp:cNvPr id="0" name=""/>
        <dsp:cNvSpPr/>
      </dsp:nvSpPr>
      <dsp:spPr>
        <a:xfrm>
          <a:off x="4560744" y="1524339"/>
          <a:ext cx="284784" cy="2859043"/>
        </a:xfrm>
        <a:custGeom>
          <a:avLst/>
          <a:gdLst/>
          <a:ahLst/>
          <a:cxnLst/>
          <a:rect l="0" t="0" r="0" b="0"/>
          <a:pathLst>
            <a:path>
              <a:moveTo>
                <a:pt x="0" y="0"/>
              </a:moveTo>
              <a:lnTo>
                <a:pt x="0" y="2859043"/>
              </a:lnTo>
              <a:lnTo>
                <a:pt x="284784" y="28590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35F324-A198-4E2C-8822-7EF5ADA47F50}">
      <dsp:nvSpPr>
        <dsp:cNvPr id="0" name=""/>
        <dsp:cNvSpPr/>
      </dsp:nvSpPr>
      <dsp:spPr>
        <a:xfrm>
          <a:off x="4845529" y="3655493"/>
          <a:ext cx="2823262" cy="145577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Text Summarization</a:t>
          </a:r>
          <a:endParaRPr lang="en-SG" sz="2600" kern="1200"/>
        </a:p>
      </dsp:txBody>
      <dsp:txXfrm>
        <a:off x="4888167" y="3698131"/>
        <a:ext cx="2737986" cy="1370501"/>
      </dsp:txXfrm>
    </dsp:sp>
    <dsp:sp modelId="{9E720477-C717-4A6B-B8FC-312D940B055C}">
      <dsp:nvSpPr>
        <dsp:cNvPr id="0" name=""/>
        <dsp:cNvSpPr/>
      </dsp:nvSpPr>
      <dsp:spPr>
        <a:xfrm>
          <a:off x="7834191" y="109"/>
          <a:ext cx="3595513" cy="142076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SG" sz="3200" kern="1200"/>
            <a:t>Analysis</a:t>
          </a:r>
          <a:r>
            <a:rPr lang="en-US" sz="3200" kern="1200"/>
            <a:t> </a:t>
          </a:r>
          <a:r>
            <a:rPr lang="en-SG" sz="3200" kern="1200"/>
            <a:t>&amp;</a:t>
          </a:r>
          <a:br>
            <a:rPr lang="en-US" sz="3200" kern="1200"/>
          </a:br>
          <a:r>
            <a:rPr lang="en-SG" sz="3200" kern="1200"/>
            <a:t>Evaluation</a:t>
          </a:r>
        </a:p>
      </dsp:txBody>
      <dsp:txXfrm>
        <a:off x="7875804" y="41722"/>
        <a:ext cx="3512287" cy="1337543"/>
      </dsp:txXfrm>
    </dsp:sp>
    <dsp:sp modelId="{E54E24B1-7BD7-404B-A474-4098919D5AC2}">
      <dsp:nvSpPr>
        <dsp:cNvPr id="0" name=""/>
        <dsp:cNvSpPr/>
      </dsp:nvSpPr>
      <dsp:spPr>
        <a:xfrm>
          <a:off x="8193743" y="1420878"/>
          <a:ext cx="359551" cy="1065577"/>
        </a:xfrm>
        <a:custGeom>
          <a:avLst/>
          <a:gdLst/>
          <a:ahLst/>
          <a:cxnLst/>
          <a:rect l="0" t="0" r="0" b="0"/>
          <a:pathLst>
            <a:path>
              <a:moveTo>
                <a:pt x="0" y="0"/>
              </a:moveTo>
              <a:lnTo>
                <a:pt x="0" y="1065577"/>
              </a:lnTo>
              <a:lnTo>
                <a:pt x="359551" y="1065577"/>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56B0DA-63B7-409A-81D1-C12B79690EB9}">
      <dsp:nvSpPr>
        <dsp:cNvPr id="0" name=""/>
        <dsp:cNvSpPr/>
      </dsp:nvSpPr>
      <dsp:spPr>
        <a:xfrm>
          <a:off x="8553294" y="1776071"/>
          <a:ext cx="2781207" cy="142076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SG" sz="2600" kern="1200"/>
            <a:t>LDA Model: Coherence</a:t>
          </a:r>
        </a:p>
      </dsp:txBody>
      <dsp:txXfrm>
        <a:off x="8594907" y="1817684"/>
        <a:ext cx="2697981" cy="1337543"/>
      </dsp:txXfrm>
    </dsp:sp>
    <dsp:sp modelId="{C3D0C8B9-9C09-4A95-908E-AD51D1C579F3}">
      <dsp:nvSpPr>
        <dsp:cNvPr id="0" name=""/>
        <dsp:cNvSpPr/>
      </dsp:nvSpPr>
      <dsp:spPr>
        <a:xfrm>
          <a:off x="8193743" y="1420878"/>
          <a:ext cx="359551" cy="2897837"/>
        </a:xfrm>
        <a:custGeom>
          <a:avLst/>
          <a:gdLst/>
          <a:ahLst/>
          <a:cxnLst/>
          <a:rect l="0" t="0" r="0" b="0"/>
          <a:pathLst>
            <a:path>
              <a:moveTo>
                <a:pt x="0" y="0"/>
              </a:moveTo>
              <a:lnTo>
                <a:pt x="0" y="2897837"/>
              </a:lnTo>
              <a:lnTo>
                <a:pt x="359551" y="2897837"/>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92F75A-17EF-417B-8949-582CDA436C12}">
      <dsp:nvSpPr>
        <dsp:cNvPr id="0" name=""/>
        <dsp:cNvSpPr/>
      </dsp:nvSpPr>
      <dsp:spPr>
        <a:xfrm>
          <a:off x="8553294" y="3552033"/>
          <a:ext cx="2876410" cy="153336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SG" sz="2600" kern="1200"/>
            <a:t>Summarization: Human Evaluation</a:t>
          </a:r>
        </a:p>
      </dsp:txBody>
      <dsp:txXfrm>
        <a:off x="8598205" y="3596944"/>
        <a:ext cx="2786588" cy="14435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62D9E-4248-4C1F-BECA-B14FE4EA4778}">
      <dsp:nvSpPr>
        <dsp:cNvPr id="0" name=""/>
        <dsp:cNvSpPr/>
      </dsp:nvSpPr>
      <dsp:spPr>
        <a:xfrm>
          <a:off x="0" y="1146395"/>
          <a:ext cx="1078673" cy="707879"/>
        </a:xfrm>
        <a:prstGeom prst="roundRect">
          <a:avLst>
            <a:gd name="adj" fmla="val 10000"/>
          </a:avLst>
        </a:prstGeom>
        <a:solidFill>
          <a:srgbClr val="92D050"/>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Load text document</a:t>
          </a:r>
          <a:endParaRPr lang="en-SG" sz="1200" b="1" kern="1200"/>
        </a:p>
      </dsp:txBody>
      <dsp:txXfrm>
        <a:off x="20733" y="1167128"/>
        <a:ext cx="1037207" cy="666413"/>
      </dsp:txXfrm>
    </dsp:sp>
    <dsp:sp modelId="{107A2106-7D43-405A-8B1E-E46869E618BC}">
      <dsp:nvSpPr>
        <dsp:cNvPr id="0" name=""/>
        <dsp:cNvSpPr/>
      </dsp:nvSpPr>
      <dsp:spPr>
        <a:xfrm>
          <a:off x="1186540" y="1366579"/>
          <a:ext cx="228678" cy="267511"/>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1" kern="1200"/>
        </a:p>
      </dsp:txBody>
      <dsp:txXfrm>
        <a:off x="1186540" y="1420081"/>
        <a:ext cx="160075" cy="160507"/>
      </dsp:txXfrm>
    </dsp:sp>
    <dsp:sp modelId="{C59672DF-3B2A-4249-81C7-7B7A9FFF46D4}">
      <dsp:nvSpPr>
        <dsp:cNvPr id="0" name=""/>
        <dsp:cNvSpPr/>
      </dsp:nvSpPr>
      <dsp:spPr>
        <a:xfrm>
          <a:off x="1510143" y="1146395"/>
          <a:ext cx="1078673" cy="70787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Text preprocessing </a:t>
          </a:r>
          <a:endParaRPr lang="en-SG" sz="1200" b="1" kern="1200"/>
        </a:p>
      </dsp:txBody>
      <dsp:txXfrm>
        <a:off x="1530876" y="1167128"/>
        <a:ext cx="1037207" cy="666413"/>
      </dsp:txXfrm>
    </dsp:sp>
    <dsp:sp modelId="{4C2EA51D-F925-4B9C-88AC-6CAB9D923959}">
      <dsp:nvSpPr>
        <dsp:cNvPr id="0" name=""/>
        <dsp:cNvSpPr/>
      </dsp:nvSpPr>
      <dsp:spPr>
        <a:xfrm>
          <a:off x="2696684" y="1366579"/>
          <a:ext cx="228678" cy="26751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1" kern="1200"/>
        </a:p>
      </dsp:txBody>
      <dsp:txXfrm>
        <a:off x="2696684" y="1420081"/>
        <a:ext cx="160075" cy="160507"/>
      </dsp:txXfrm>
    </dsp:sp>
    <dsp:sp modelId="{E21FDFAE-8445-4FC1-AE08-F3D504E94DAD}">
      <dsp:nvSpPr>
        <dsp:cNvPr id="0" name=""/>
        <dsp:cNvSpPr/>
      </dsp:nvSpPr>
      <dsp:spPr>
        <a:xfrm>
          <a:off x="3020286" y="1146395"/>
          <a:ext cx="1078673" cy="70787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Word frequency table</a:t>
          </a:r>
          <a:endParaRPr lang="en-SG" sz="1200" b="1" kern="1200"/>
        </a:p>
      </dsp:txBody>
      <dsp:txXfrm>
        <a:off x="3041019" y="1167128"/>
        <a:ext cx="1037207" cy="666413"/>
      </dsp:txXfrm>
    </dsp:sp>
    <dsp:sp modelId="{A9BF6013-8FCE-4EB2-852D-C499481F0968}">
      <dsp:nvSpPr>
        <dsp:cNvPr id="0" name=""/>
        <dsp:cNvSpPr/>
      </dsp:nvSpPr>
      <dsp:spPr>
        <a:xfrm>
          <a:off x="4206827" y="1366579"/>
          <a:ext cx="228678" cy="26751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1" kern="1200"/>
        </a:p>
      </dsp:txBody>
      <dsp:txXfrm>
        <a:off x="4206827" y="1420081"/>
        <a:ext cx="160075" cy="160507"/>
      </dsp:txXfrm>
    </dsp:sp>
    <dsp:sp modelId="{B18540B1-F100-4699-9D49-8BCA5DB38BC2}">
      <dsp:nvSpPr>
        <dsp:cNvPr id="0" name=""/>
        <dsp:cNvSpPr/>
      </dsp:nvSpPr>
      <dsp:spPr>
        <a:xfrm>
          <a:off x="4530429" y="1146395"/>
          <a:ext cx="1078673" cy="707879"/>
        </a:xfrm>
        <a:prstGeom prst="roundRect">
          <a:avLst>
            <a:gd name="adj" fmla="val 10000"/>
          </a:avLst>
        </a:prstGeom>
        <a:solidFill>
          <a:srgbClr val="8E007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Calculate sentence score</a:t>
          </a:r>
          <a:endParaRPr lang="en-SG" sz="1200" b="1" kern="1200"/>
        </a:p>
      </dsp:txBody>
      <dsp:txXfrm>
        <a:off x="4551162" y="1167128"/>
        <a:ext cx="1037207" cy="666413"/>
      </dsp:txXfrm>
    </dsp:sp>
    <dsp:sp modelId="{1BAA1B0A-E5E6-4E3C-A499-6F9F977C6484}">
      <dsp:nvSpPr>
        <dsp:cNvPr id="0" name=""/>
        <dsp:cNvSpPr/>
      </dsp:nvSpPr>
      <dsp:spPr>
        <a:xfrm>
          <a:off x="5716970" y="1366579"/>
          <a:ext cx="228678" cy="267511"/>
        </a:xfrm>
        <a:prstGeom prst="rightArrow">
          <a:avLst>
            <a:gd name="adj1" fmla="val 60000"/>
            <a:gd name="adj2" fmla="val 50000"/>
          </a:avLst>
        </a:prstGeom>
        <a:solidFill>
          <a:srgbClr val="8E007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1" kern="1200"/>
        </a:p>
      </dsp:txBody>
      <dsp:txXfrm>
        <a:off x="5716970" y="1420081"/>
        <a:ext cx="160075" cy="160507"/>
      </dsp:txXfrm>
    </dsp:sp>
    <dsp:sp modelId="{139B75B3-1773-4870-8FD1-7920BF7208A8}">
      <dsp:nvSpPr>
        <dsp:cNvPr id="0" name=""/>
        <dsp:cNvSpPr/>
      </dsp:nvSpPr>
      <dsp:spPr>
        <a:xfrm>
          <a:off x="6040572" y="1146395"/>
          <a:ext cx="1078673" cy="7078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Set threshold to select sentences</a:t>
          </a:r>
          <a:endParaRPr lang="en-SG" sz="1200" b="1" kern="1200"/>
        </a:p>
      </dsp:txBody>
      <dsp:txXfrm>
        <a:off x="6061305" y="1167128"/>
        <a:ext cx="1037207" cy="666413"/>
      </dsp:txXfrm>
    </dsp:sp>
    <dsp:sp modelId="{1F922C81-7B15-4785-B54B-B83239F491E6}">
      <dsp:nvSpPr>
        <dsp:cNvPr id="0" name=""/>
        <dsp:cNvSpPr/>
      </dsp:nvSpPr>
      <dsp:spPr>
        <a:xfrm>
          <a:off x="7227113" y="1366579"/>
          <a:ext cx="228678" cy="267511"/>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SG" sz="1200" b="1" kern="1200"/>
        </a:p>
      </dsp:txBody>
      <dsp:txXfrm>
        <a:off x="7227113" y="1420081"/>
        <a:ext cx="160075" cy="160507"/>
      </dsp:txXfrm>
    </dsp:sp>
    <dsp:sp modelId="{2C6BBFDA-4178-4757-A206-235E6DDECC59}">
      <dsp:nvSpPr>
        <dsp:cNvPr id="0" name=""/>
        <dsp:cNvSpPr/>
      </dsp:nvSpPr>
      <dsp:spPr>
        <a:xfrm>
          <a:off x="7550715" y="1146395"/>
          <a:ext cx="1078673" cy="7078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Generate summary</a:t>
          </a:r>
          <a:endParaRPr lang="en-SG" sz="1200" b="1" kern="1200"/>
        </a:p>
      </dsp:txBody>
      <dsp:txXfrm>
        <a:off x="7571448" y="1167128"/>
        <a:ext cx="1037207" cy="6664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F25D2-0436-4AD9-AD87-33C869F8A7D4}">
      <dsp:nvSpPr>
        <dsp:cNvPr id="0" name=""/>
        <dsp:cNvSpPr/>
      </dsp:nvSpPr>
      <dsp:spPr>
        <a:xfrm>
          <a:off x="1894339" y="711157"/>
          <a:ext cx="1081131" cy="4590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a:t>Sentence tokenize </a:t>
          </a:r>
          <a:endParaRPr lang="en-SG" sz="1100" b="1" kern="1200"/>
        </a:p>
      </dsp:txBody>
      <dsp:txXfrm>
        <a:off x="1916750" y="733568"/>
        <a:ext cx="1036309" cy="414274"/>
      </dsp:txXfrm>
    </dsp:sp>
    <dsp:sp modelId="{7308BF42-D72C-42C6-87BE-34891DD8E7CD}">
      <dsp:nvSpPr>
        <dsp:cNvPr id="0" name=""/>
        <dsp:cNvSpPr/>
      </dsp:nvSpPr>
      <dsp:spPr>
        <a:xfrm rot="16200000">
          <a:off x="2310985" y="587238"/>
          <a:ext cx="247838" cy="0"/>
        </a:xfrm>
        <a:custGeom>
          <a:avLst/>
          <a:gdLst/>
          <a:ahLst/>
          <a:cxnLst/>
          <a:rect l="0" t="0" r="0" b="0"/>
          <a:pathLst>
            <a:path>
              <a:moveTo>
                <a:pt x="0" y="0"/>
              </a:moveTo>
              <a:lnTo>
                <a:pt x="24783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3F68E5-D309-4B7C-B92E-9ED178FF1933}">
      <dsp:nvSpPr>
        <dsp:cNvPr id="0" name=""/>
        <dsp:cNvSpPr/>
      </dsp:nvSpPr>
      <dsp:spPr>
        <a:xfrm>
          <a:off x="1906867" y="71620"/>
          <a:ext cx="1056074" cy="39169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a:t>Word frequency  table</a:t>
          </a:r>
          <a:endParaRPr lang="en-SG" sz="1100" b="1" kern="1200"/>
        </a:p>
      </dsp:txBody>
      <dsp:txXfrm>
        <a:off x="1925988" y="90741"/>
        <a:ext cx="1017832" cy="353456"/>
      </dsp:txXfrm>
    </dsp:sp>
    <dsp:sp modelId="{FFA421BE-1738-4B83-AEBC-0E55FB2EDF47}">
      <dsp:nvSpPr>
        <dsp:cNvPr id="0" name=""/>
        <dsp:cNvSpPr/>
      </dsp:nvSpPr>
      <dsp:spPr>
        <a:xfrm rot="2451039">
          <a:off x="2599981" y="1439811"/>
          <a:ext cx="824220" cy="0"/>
        </a:xfrm>
        <a:custGeom>
          <a:avLst/>
          <a:gdLst/>
          <a:ahLst/>
          <a:cxnLst/>
          <a:rect l="0" t="0" r="0" b="0"/>
          <a:pathLst>
            <a:path>
              <a:moveTo>
                <a:pt x="0" y="0"/>
              </a:moveTo>
              <a:lnTo>
                <a:pt x="82422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44F55-7913-4957-A947-EFF5812D97B8}">
      <dsp:nvSpPr>
        <dsp:cNvPr id="0" name=""/>
        <dsp:cNvSpPr/>
      </dsp:nvSpPr>
      <dsp:spPr>
        <a:xfrm>
          <a:off x="3143751" y="1709368"/>
          <a:ext cx="1591332" cy="106464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a:t>Weight word by TF-IDF and score the sentences</a:t>
          </a:r>
          <a:endParaRPr lang="en-SG" sz="1100" b="1" kern="1200"/>
        </a:p>
      </dsp:txBody>
      <dsp:txXfrm>
        <a:off x="3195722" y="1761339"/>
        <a:ext cx="1487390" cy="960699"/>
      </dsp:txXfrm>
    </dsp:sp>
    <dsp:sp modelId="{3E96BBC4-BD28-4D6A-86E2-7A4F860BF36C}">
      <dsp:nvSpPr>
        <dsp:cNvPr id="0" name=""/>
        <dsp:cNvSpPr/>
      </dsp:nvSpPr>
      <dsp:spPr>
        <a:xfrm rot="8513186">
          <a:off x="1474217" y="1401032"/>
          <a:ext cx="747795" cy="0"/>
        </a:xfrm>
        <a:custGeom>
          <a:avLst/>
          <a:gdLst/>
          <a:ahLst/>
          <a:cxnLst/>
          <a:rect l="0" t="0" r="0" b="0"/>
          <a:pathLst>
            <a:path>
              <a:moveTo>
                <a:pt x="0" y="0"/>
              </a:moveTo>
              <a:lnTo>
                <a:pt x="747795"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F9D699-2062-4013-A1DB-10FD931C615D}">
      <dsp:nvSpPr>
        <dsp:cNvPr id="0" name=""/>
        <dsp:cNvSpPr/>
      </dsp:nvSpPr>
      <dsp:spPr>
        <a:xfrm>
          <a:off x="0" y="1631810"/>
          <a:ext cx="1735538" cy="107657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a:t>Weight word by frequency and score the sentence</a:t>
          </a:r>
          <a:endParaRPr lang="en-SG" sz="1100" b="1" kern="1200"/>
        </a:p>
      </dsp:txBody>
      <dsp:txXfrm>
        <a:off x="52554" y="1684364"/>
        <a:ext cx="1630430" cy="9714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0EEB2-DAE7-4DEA-80AB-2CA412C63D1A}">
      <dsp:nvSpPr>
        <dsp:cNvPr id="0" name=""/>
        <dsp:cNvSpPr/>
      </dsp:nvSpPr>
      <dsp:spPr>
        <a:xfrm>
          <a:off x="2158931" y="1339170"/>
          <a:ext cx="1153226" cy="6201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a:t>Select </a:t>
          </a:r>
        </a:p>
        <a:p>
          <a:pPr marL="0" lvl="0" indent="0" algn="ctr" defTabSz="488950">
            <a:lnSpc>
              <a:spcPct val="90000"/>
            </a:lnSpc>
            <a:spcBef>
              <a:spcPct val="0"/>
            </a:spcBef>
            <a:spcAft>
              <a:spcPct val="35000"/>
            </a:spcAft>
            <a:buNone/>
          </a:pPr>
          <a:r>
            <a:rPr lang="en-US" sz="1100" b="1" kern="1200"/>
            <a:t>up-to-standard sentences </a:t>
          </a:r>
          <a:endParaRPr lang="en-SG" sz="1100" b="1" kern="1200"/>
        </a:p>
      </dsp:txBody>
      <dsp:txXfrm>
        <a:off x="2189206" y="1369445"/>
        <a:ext cx="1092676" cy="559643"/>
      </dsp:txXfrm>
    </dsp:sp>
    <dsp:sp modelId="{9F851C98-0F7D-40DC-A2E9-8B7262B1D372}">
      <dsp:nvSpPr>
        <dsp:cNvPr id="0" name=""/>
        <dsp:cNvSpPr/>
      </dsp:nvSpPr>
      <dsp:spPr>
        <a:xfrm rot="16200000">
          <a:off x="2603496" y="1207122"/>
          <a:ext cx="264096" cy="0"/>
        </a:xfrm>
        <a:custGeom>
          <a:avLst/>
          <a:gdLst/>
          <a:ahLst/>
          <a:cxnLst/>
          <a:rect l="0" t="0" r="0" b="0"/>
          <a:pathLst>
            <a:path>
              <a:moveTo>
                <a:pt x="0" y="0"/>
              </a:moveTo>
              <a:lnTo>
                <a:pt x="26409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5E3CA-2B21-42BB-B0DC-9615614EF312}">
      <dsp:nvSpPr>
        <dsp:cNvPr id="0" name=""/>
        <dsp:cNvSpPr/>
      </dsp:nvSpPr>
      <dsp:spPr>
        <a:xfrm>
          <a:off x="2184816" y="655701"/>
          <a:ext cx="1101456" cy="419371"/>
        </a:xfrm>
        <a:prstGeom prst="roundRect">
          <a:avLst/>
        </a:prstGeom>
        <a:solidFill>
          <a:schemeClr val="accent2">
            <a:hueOff val="3542842"/>
            <a:satOff val="14706"/>
            <a:lumOff val="-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a:t>Set threshold</a:t>
          </a:r>
          <a:endParaRPr lang="en-SG" sz="1100" b="1" kern="1200"/>
        </a:p>
      </dsp:txBody>
      <dsp:txXfrm>
        <a:off x="2205288" y="676173"/>
        <a:ext cx="1060512" cy="378427"/>
      </dsp:txXfrm>
    </dsp:sp>
    <dsp:sp modelId="{7468CF25-C23D-4629-A31A-14E3E9498226}">
      <dsp:nvSpPr>
        <dsp:cNvPr id="0" name=""/>
        <dsp:cNvSpPr/>
      </dsp:nvSpPr>
      <dsp:spPr>
        <a:xfrm rot="5400000">
          <a:off x="2668298" y="2026610"/>
          <a:ext cx="134493" cy="0"/>
        </a:xfrm>
        <a:custGeom>
          <a:avLst/>
          <a:gdLst/>
          <a:ahLst/>
          <a:cxnLst/>
          <a:rect l="0" t="0" r="0" b="0"/>
          <a:pathLst>
            <a:path>
              <a:moveTo>
                <a:pt x="0" y="0"/>
              </a:moveTo>
              <a:lnTo>
                <a:pt x="134493"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ED9972-85C1-40EB-9B23-061115003A60}">
      <dsp:nvSpPr>
        <dsp:cNvPr id="0" name=""/>
        <dsp:cNvSpPr/>
      </dsp:nvSpPr>
      <dsp:spPr>
        <a:xfrm>
          <a:off x="2158930" y="2093857"/>
          <a:ext cx="1153229" cy="401083"/>
        </a:xfrm>
        <a:prstGeom prst="roundRect">
          <a:avLst/>
        </a:prstGeom>
        <a:solidFill>
          <a:schemeClr val="accent2">
            <a:hueOff val="7085685"/>
            <a:satOff val="29413"/>
            <a:lumOff val="-62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b="1" kern="1200"/>
            <a:t>Generate summary</a:t>
          </a:r>
          <a:endParaRPr lang="en-SG" sz="1100" b="1" kern="1200"/>
        </a:p>
      </dsp:txBody>
      <dsp:txXfrm>
        <a:off x="2178509" y="2113436"/>
        <a:ext cx="1114071" cy="3619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4/18/2019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evening Prof and fellow classmates. We are Group 8. </a:t>
            </a:r>
          </a:p>
          <a:p>
            <a:r>
              <a:rPr lang="en-US"/>
              <a:t>I am JIANG Nan. These are my group members </a:t>
            </a:r>
            <a:r>
              <a:rPr lang="en-US" err="1"/>
              <a:t>xxxx</a:t>
            </a:r>
            <a:r>
              <a:rPr lang="en-US"/>
              <a:t>.</a:t>
            </a:r>
            <a:endParaRPr lang="en-US">
              <a:cs typeface="Calibri"/>
            </a:endParaRPr>
          </a:p>
          <a:p>
            <a:r>
              <a:rPr lang="en-US"/>
              <a:t>Our topic is about Simplifying News </a:t>
            </a:r>
            <a:r>
              <a:rPr lang="en-US" err="1"/>
              <a:t>Digitalisation</a:t>
            </a:r>
            <a:r>
              <a:rPr lang="en-US"/>
              <a: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a:p>
        </p:txBody>
      </p:sp>
    </p:spTree>
    <p:extLst>
      <p:ext uri="{BB962C8B-B14F-4D97-AF65-F5344CB8AC3E}">
        <p14:creationId xmlns:p14="http://schemas.microsoft.com/office/powerpoint/2010/main" val="2881819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Let’s go on to the results analysis part.</a:t>
            </a:r>
          </a:p>
          <a:p>
            <a:r>
              <a:rPr lang="en-US" b="1"/>
              <a:t>For the results we generated by the abstractive method, we found out that 1/3 are good, like this, the created summary is the same as the actual summary. And 1/3 are just ok as this two are similarly, the rest 1/3 are bad as they are erroneous. Given such high rate of error, we give up the abstractive method and go on with the extractive method.</a:t>
            </a:r>
            <a:endParaRPr lang="en-SG" b="1"/>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a:p>
        </p:txBody>
      </p:sp>
    </p:spTree>
    <p:extLst>
      <p:ext uri="{BB962C8B-B14F-4D97-AF65-F5344CB8AC3E}">
        <p14:creationId xmlns:p14="http://schemas.microsoft.com/office/powerpoint/2010/main" val="1518370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Extractive method can be classified into different types by the algorithms and techniques used to define the weights for the words and sentences</a:t>
            </a:r>
            <a:r>
              <a:rPr lang="en-SG" sz="1200" b="1" kern="1200" dirty="0">
                <a:solidFill>
                  <a:schemeClr val="tx1"/>
                </a:solidFill>
                <a:effectLst/>
                <a:latin typeface="+mn-lt"/>
                <a:ea typeface="+mn-ea"/>
                <a:cs typeface="+mn-cs"/>
              </a:rPr>
              <a:t>. In our project, we use the average score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kern="1200" dirty="0">
                <a:solidFill>
                  <a:schemeClr val="tx1"/>
                </a:solidFill>
                <a:effectLst/>
                <a:latin typeface="+mn-lt"/>
                <a:ea typeface="+mn-ea"/>
                <a:cs typeface="+mn-cs"/>
              </a:rPr>
              <a:t> and TFIDF algorithms to weigh words and sentences.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kern="1200" dirty="0">
                <a:solidFill>
                  <a:schemeClr val="tx1"/>
                </a:solidFill>
                <a:effectLst/>
                <a:latin typeface="+mn-lt"/>
                <a:ea typeface="+mn-ea"/>
                <a:cs typeface="+mn-cs"/>
              </a:rPr>
              <a:t> As for the comparison, the average score method only take the raw frequency of word in to consideration to weigh the importance, while the </a:t>
            </a:r>
            <a:r>
              <a:rPr lang="en-SG" sz="1200" b="1" kern="1200" dirty="0" err="1">
                <a:solidFill>
                  <a:schemeClr val="tx1"/>
                </a:solidFill>
                <a:effectLst/>
                <a:latin typeface="+mn-lt"/>
                <a:ea typeface="+mn-ea"/>
                <a:cs typeface="+mn-cs"/>
              </a:rPr>
              <a:t>tf-idf</a:t>
            </a:r>
            <a:r>
              <a:rPr lang="en-SG" sz="1200" b="1" kern="1200" dirty="0">
                <a:solidFill>
                  <a:schemeClr val="tx1"/>
                </a:solidFill>
                <a:effectLst/>
                <a:latin typeface="+mn-lt"/>
                <a:ea typeface="+mn-ea"/>
                <a:cs typeface="+mn-cs"/>
              </a:rPr>
              <a:t> also take the rare but important word into consideration. So the average score is  one dimensional while the </a:t>
            </a:r>
            <a:r>
              <a:rPr lang="en-SG" sz="1200" b="1" kern="1200" dirty="0" err="1">
                <a:solidFill>
                  <a:schemeClr val="tx1"/>
                </a:solidFill>
                <a:effectLst/>
                <a:latin typeface="+mn-lt"/>
                <a:ea typeface="+mn-ea"/>
                <a:cs typeface="+mn-cs"/>
              </a:rPr>
              <a:t>tf-idf</a:t>
            </a:r>
            <a:r>
              <a:rPr lang="en-SG" sz="1200" b="1" kern="1200" dirty="0">
                <a:solidFill>
                  <a:schemeClr val="tx1"/>
                </a:solidFill>
                <a:effectLst/>
                <a:latin typeface="+mn-lt"/>
                <a:ea typeface="+mn-ea"/>
                <a:cs typeface="+mn-cs"/>
              </a:rPr>
              <a:t> is </a:t>
            </a:r>
            <a:r>
              <a:rPr lang="en-SG" sz="1200" b="1" kern="1200" dirty="0" err="1">
                <a:solidFill>
                  <a:schemeClr val="tx1"/>
                </a:solidFill>
                <a:effectLst/>
                <a:latin typeface="+mn-lt"/>
                <a:ea typeface="+mn-ea"/>
                <a:cs typeface="+mn-cs"/>
              </a:rPr>
              <a:t>bidimensional</a:t>
            </a:r>
            <a:r>
              <a:rPr lang="en-SG" sz="1200" b="1" kern="120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a:p>
        </p:txBody>
      </p:sp>
    </p:spTree>
    <p:extLst>
      <p:ext uri="{BB962C8B-B14F-4D97-AF65-F5344CB8AC3E}">
        <p14:creationId xmlns:p14="http://schemas.microsoft.com/office/powerpoint/2010/main" val="705886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Let’s see the evaluation of the result generated by the extractive summarization. </a:t>
            </a:r>
          </a:p>
          <a:p>
            <a:r>
              <a:rPr lang="en-US" b="1" dirty="0"/>
              <a:t>We set four criteria to score the summary: grammar, sentences’ order, semantic and summary idea.</a:t>
            </a:r>
          </a:p>
          <a:p>
            <a:r>
              <a:rPr lang="en-US" b="1" dirty="0"/>
              <a:t>Focus on the blue part, it obvious that both methods rank high score in grammar and sentence order. And compared with the average score method, the TFIDF method is much better. What’s more, there are some texts that can get nice summary from both methods.</a:t>
            </a:r>
          </a:p>
          <a:p>
            <a:endParaRPr lang="en-US" b="1" dirty="0"/>
          </a:p>
          <a:p>
            <a:r>
              <a:rPr lang="en-US" b="1" dirty="0"/>
              <a:t>Ok, let’s focus on the red part. These are the bad ones. The first one is bad as it has many blanks and dashes. </a:t>
            </a:r>
          </a:p>
          <a:p>
            <a:r>
              <a:rPr lang="en-US" b="1" dirty="0"/>
              <a:t>The other red parts show that both methods may generate blank summary in some cases.</a:t>
            </a:r>
          </a:p>
          <a:p>
            <a:endParaRPr lang="en-US" b="1" dirty="0"/>
          </a:p>
          <a:p>
            <a:endParaRPr lang="en-SG"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a:p>
        </p:txBody>
      </p:sp>
    </p:spTree>
    <p:extLst>
      <p:ext uri="{BB962C8B-B14F-4D97-AF65-F5344CB8AC3E}">
        <p14:creationId xmlns:p14="http://schemas.microsoft.com/office/powerpoint/2010/main" val="2551754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So, in summary, the extractive does well in this two aspects.</a:t>
            </a:r>
            <a:endParaRPr lang="en-SG" b="1"/>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a:p>
        </p:txBody>
      </p:sp>
    </p:spTree>
    <p:extLst>
      <p:ext uri="{BB962C8B-B14F-4D97-AF65-F5344CB8AC3E}">
        <p14:creationId xmlns:p14="http://schemas.microsoft.com/office/powerpoint/2010/main" val="750970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We checked the original text, found out it a brief. That is to say, extractive method can not identify the brief and generate the right summary.</a:t>
            </a:r>
            <a:endParaRPr lang="en-SG" b="1"/>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a:p>
        </p:txBody>
      </p:sp>
    </p:spTree>
    <p:extLst>
      <p:ext uri="{BB962C8B-B14F-4D97-AF65-F5344CB8AC3E}">
        <p14:creationId xmlns:p14="http://schemas.microsoft.com/office/powerpoint/2010/main" val="151607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This one is resulted from the data process. Though we have pre-processed in the typical way, but the texts still have some other news-related data problems need to be solved. Like: no punctuation to classify sentence, three continue blanks and unreadable code. So, we reprocess the data and finally generate the new summary.</a:t>
            </a:r>
            <a:endParaRPr lang="en-SG" b="1"/>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a:p>
        </p:txBody>
      </p:sp>
    </p:spTree>
    <p:extLst>
      <p:ext uri="{BB962C8B-B14F-4D97-AF65-F5344CB8AC3E}">
        <p14:creationId xmlns:p14="http://schemas.microsoft.com/office/powerpoint/2010/main" val="1598934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for this one. At first we guess it maybe because the text size is too small and affected by the threshold to get the summary. But like this pic shows, other smaller size texts can get summary. So, this guess is wrong. Then we explore the original text, we found that as the text has related to many topic words, </a:t>
            </a:r>
            <a:endParaRPr lang="en-SG" b="1" dirty="0"/>
          </a:p>
        </p:txBody>
      </p:sp>
      <p:sp>
        <p:nvSpPr>
          <p:cNvPr id="4" name="Slide Number Placeholder 3"/>
          <p:cNvSpPr>
            <a:spLocks noGrp="1"/>
          </p:cNvSpPr>
          <p:nvPr>
            <p:ph type="sldNum" sz="quarter" idx="5"/>
          </p:nvPr>
        </p:nvSpPr>
        <p:spPr/>
        <p:txBody>
          <a:bodyPr/>
          <a:lstStyle/>
          <a:p>
            <a:fld id="{BE60DC36-8EFA-4378-9855-E019C55AC472}" type="slidenum">
              <a:rPr lang="en-US" smtClean="0"/>
              <a:t>26</a:t>
            </a:fld>
            <a:endParaRPr lang="en-US"/>
          </a:p>
        </p:txBody>
      </p:sp>
    </p:spTree>
    <p:extLst>
      <p:ext uri="{BB962C8B-B14F-4D97-AF65-F5344CB8AC3E}">
        <p14:creationId xmlns:p14="http://schemas.microsoft.com/office/powerpoint/2010/main" val="595661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model requests someone to label the generated topics, making it impossible for users to obtain immediate news update.</a:t>
            </a:r>
          </a:p>
          <a:p>
            <a:r>
              <a:rPr lang="en-US">
                <a:cs typeface="Calibri"/>
              </a:rPr>
              <a:t>Main issue is that both methods didn't take context into account, so the summarized text is weak in expressing main idea accurately.</a:t>
            </a:r>
          </a:p>
        </p:txBody>
      </p:sp>
      <p:sp>
        <p:nvSpPr>
          <p:cNvPr id="4" name="Slide Number Placeholder 3"/>
          <p:cNvSpPr>
            <a:spLocks noGrp="1"/>
          </p:cNvSpPr>
          <p:nvPr>
            <p:ph type="sldNum" sz="quarter" idx="5"/>
          </p:nvPr>
        </p:nvSpPr>
        <p:spPr/>
        <p:txBody>
          <a:bodyPr/>
          <a:lstStyle/>
          <a:p>
            <a:fld id="{BE60DC36-8EFA-4378-9855-E019C55AC472}" type="slidenum">
              <a:rPr lang="en-US" smtClean="0"/>
              <a:t>28</a:t>
            </a:fld>
            <a:endParaRPr lang="en-US"/>
          </a:p>
        </p:txBody>
      </p:sp>
    </p:spTree>
    <p:extLst>
      <p:ext uri="{BB962C8B-B14F-4D97-AF65-F5344CB8AC3E}">
        <p14:creationId xmlns:p14="http://schemas.microsoft.com/office/powerpoint/2010/main" val="671790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eliminate those limitations, here are some future work we can do. Exploring uses of other topic modeling techniques and more advanced tools to name our generated topics can help the work for topic modeling.</a:t>
            </a:r>
          </a:p>
          <a:p>
            <a:r>
              <a:rPr lang="en-US">
                <a:cs typeface="Calibri"/>
              </a:rPr>
              <a:t>The summarization can be improved by deeper look into field of NLP and modifying existing abstractive algorithms.</a:t>
            </a:r>
          </a:p>
        </p:txBody>
      </p:sp>
      <p:sp>
        <p:nvSpPr>
          <p:cNvPr id="4" name="Slide Number Placeholder 3"/>
          <p:cNvSpPr>
            <a:spLocks noGrp="1"/>
          </p:cNvSpPr>
          <p:nvPr>
            <p:ph type="sldNum" sz="quarter" idx="5"/>
          </p:nvPr>
        </p:nvSpPr>
        <p:spPr/>
        <p:txBody>
          <a:bodyPr/>
          <a:lstStyle/>
          <a:p>
            <a:fld id="{BE60DC36-8EFA-4378-9855-E019C55AC472}" type="slidenum">
              <a:rPr lang="en-US" smtClean="0"/>
              <a:t>29</a:t>
            </a:fld>
            <a:endParaRPr lang="en-US"/>
          </a:p>
        </p:txBody>
      </p:sp>
    </p:spTree>
    <p:extLst>
      <p:ext uri="{BB962C8B-B14F-4D97-AF65-F5344CB8AC3E}">
        <p14:creationId xmlns:p14="http://schemas.microsoft.com/office/powerpoint/2010/main" val="839044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today’s agenda. First, we will briefly introduce the business scenario and solution overview. Second is workflow and data preparation. Next is the UI demo part. Then we will explain the techniques we have used: topic modelling, text summarizations and their limitations and future work.</a:t>
            </a:r>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a:p>
        </p:txBody>
      </p:sp>
    </p:spTree>
    <p:extLst>
      <p:ext uri="{BB962C8B-B14F-4D97-AF65-F5344CB8AC3E}">
        <p14:creationId xmlns:p14="http://schemas.microsoft.com/office/powerpoint/2010/main" val="61666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today’s information age, there is an explosion of news articles from various publication centers resulting in multiple selection dilemma by the users. We can see from the picture: the volume of online news consumption has rapidly increased while the volume of television has decreased.</a:t>
            </a:r>
          </a:p>
          <a:p>
            <a:r>
              <a:rPr lang="en-US"/>
              <a:t>There are 2 main issues in current news digitalization. </a:t>
            </a:r>
            <a:endParaRPr lang="en-US">
              <a:cs typeface="Calibri"/>
            </a:endParaRPr>
          </a:p>
          <a:p>
            <a:r>
              <a:rPr lang="en-US"/>
              <a:t>The first is cluttering of articles which is not user friendly. Topics are usually title based displayed and hard clustering which means one article one topic. The second is articles are too long and too detailed for users to digest.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a:p>
        </p:txBody>
      </p:sp>
    </p:spTree>
    <p:extLst>
      <p:ext uri="{BB962C8B-B14F-4D97-AF65-F5344CB8AC3E}">
        <p14:creationId xmlns:p14="http://schemas.microsoft.com/office/powerpoint/2010/main" val="1046834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us take a look at what users really want.</a:t>
            </a:r>
          </a:p>
          <a:p>
            <a:r>
              <a:rPr lang="en-US"/>
              <a:t>Users prefer text over video news since most users find reading news is quicker. </a:t>
            </a:r>
            <a:endParaRPr lang="en-US">
              <a:cs typeface="Calibri"/>
            </a:endParaRPr>
          </a:p>
          <a:p>
            <a:r>
              <a:rPr lang="en-US"/>
              <a:t>Users also like convenient platform and easy navigation.</a:t>
            </a:r>
            <a:endParaRPr lang="en-US">
              <a:cs typeface="Calibri"/>
            </a:endParaRPr>
          </a:p>
          <a:p>
            <a:r>
              <a:rPr lang="en-US"/>
              <a:t>Last, users like concise articles. A large proportion of readers tend to skim through long articles instead.</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a:p>
        </p:txBody>
      </p:sp>
    </p:spTree>
    <p:extLst>
      <p:ext uri="{BB962C8B-B14F-4D97-AF65-F5344CB8AC3E}">
        <p14:creationId xmlns:p14="http://schemas.microsoft.com/office/powerpoint/2010/main" val="3497304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can see the gap between business side and user side: Cluttered news publication platforms will frustrate users and long articles result in skimming.</a:t>
            </a:r>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a:p>
        </p:txBody>
      </p:sp>
    </p:spTree>
    <p:extLst>
      <p:ext uri="{BB962C8B-B14F-4D97-AF65-F5344CB8AC3E}">
        <p14:creationId xmlns:p14="http://schemas.microsoft.com/office/powerpoint/2010/main" val="164084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solve this problem, we decide to apply text mining techniques, using topic modelling to solve the first issue and text </a:t>
            </a:r>
            <a:r>
              <a:rPr lang="en-US" err="1"/>
              <a:t>summarisation</a:t>
            </a:r>
            <a:r>
              <a:rPr lang="en-US"/>
              <a:t> to deal with the second issue.</a:t>
            </a:r>
          </a:p>
          <a:p>
            <a:r>
              <a:rPr lang="en-US"/>
              <a:t>Next, </a:t>
            </a:r>
            <a:r>
              <a:rPr lang="en-US" err="1"/>
              <a:t>yuxin</a:t>
            </a:r>
            <a:r>
              <a:rPr lang="en-US"/>
              <a:t> will take over to introduce the workflow and data.</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a:p>
        </p:txBody>
      </p:sp>
    </p:spTree>
    <p:extLst>
      <p:ext uri="{BB962C8B-B14F-4D97-AF65-F5344CB8AC3E}">
        <p14:creationId xmlns:p14="http://schemas.microsoft.com/office/powerpoint/2010/main" val="153242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a:p>
        </p:txBody>
      </p:sp>
    </p:spTree>
    <p:extLst>
      <p:ext uri="{BB962C8B-B14F-4D97-AF65-F5344CB8AC3E}">
        <p14:creationId xmlns:p14="http://schemas.microsoft.com/office/powerpoint/2010/main" val="2983497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sample of our data. </a:t>
            </a:r>
            <a:r>
              <a:rPr lang="en-US" dirty="0" err="1"/>
              <a:t>Inicially</a:t>
            </a:r>
            <a:r>
              <a:rPr lang="en-US"/>
              <a:t>, there are </a:t>
            </a:r>
            <a:endParaRPr lang="en-US" dirty="0"/>
          </a:p>
          <a:p>
            <a:endParaRPr lang="en-US" dirty="0"/>
          </a:p>
          <a:p>
            <a:r>
              <a:rPr lang="en-US" dirty="0"/>
              <a:t>Both for running the code and dg the analysis</a:t>
            </a:r>
            <a:endParaRPr lang="en-SG"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a:p>
        </p:txBody>
      </p:sp>
    </p:spTree>
    <p:extLst>
      <p:ext uri="{BB962C8B-B14F-4D97-AF65-F5344CB8AC3E}">
        <p14:creationId xmlns:p14="http://schemas.microsoft.com/office/powerpoint/2010/main" val="3480677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Let’s talk about the summarization part. We adopt two types of methods. Abstractive and extractive. Abstractive relies on the machine learning. Basically, there is a pre-trained embedding in the NLP already, machine use this mapping to learn synonym. Then with the seq2seq architecture, machine generate its own summary.</a:t>
            </a:r>
          </a:p>
          <a:p>
            <a:r>
              <a:rPr lang="en-US" sz="1200" b="1" kern="1200">
                <a:solidFill>
                  <a:schemeClr val="tx1"/>
                </a:solidFill>
                <a:effectLst/>
                <a:latin typeface="+mn-lt"/>
                <a:ea typeface="+mn-ea"/>
                <a:cs typeface="+mn-cs"/>
              </a:rPr>
              <a:t>For Extractive methods, it seems much more directly and simply as it won’t generate new words or new sentences for the summary. Extractive methods only extract important sentences from the original text. And it works in this flow. After text preprocessing, we create the word frequency table first, then give each word a weight based on its importance to the text, then we score the sentence value by the average word weight and select the important sentence to form the summary.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568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710F9A53-CDAF-4EDC-B7CD-FB8D583901FA}" type="datetime1">
              <a:rPr lang="en-US" smtClean="0"/>
              <a:t>4/18/2019</a:t>
            </a:fld>
            <a:endParaRPr lang="en-US"/>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9F67FCEA-AEC6-48F6-9684-6A9AE3B28364}" type="datetime1">
              <a:rPr lang="en-US" smtClean="0"/>
              <a:t>4/18/2019</a:t>
            </a:fld>
            <a:endParaRPr lang="en-US"/>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B88911AB-4A12-4426-901B-671E718E233E}" type="datetime1">
              <a:rPr lang="en-US" smtClean="0"/>
              <a:t>4/18/2019</a:t>
            </a:fld>
            <a:endParaRPr lang="en-US"/>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E98EB01C-6EB3-48B9-B27D-29AE6C1C5C04}" type="datetime1">
              <a:rPr lang="en-US" smtClean="0"/>
              <a:t>4/18/2019</a:t>
            </a:fld>
            <a:endParaRPr lang="en-US"/>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38AF4989-A5E9-49AF-890E-316679808387}" type="datetime1">
              <a:rPr lang="en-US" smtClean="0"/>
              <a:t>4/18/2019</a:t>
            </a:fld>
            <a:endParaRPr lang="en-US"/>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8D5870EA-3444-4745-B3A4-D1B859D44866}" type="datetime1">
              <a:rPr lang="en-US" smtClean="0"/>
              <a:t>4/18/2019</a:t>
            </a:fld>
            <a:endParaRPr lang="en-US"/>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7631E807-6B64-4879-BA42-D21045346B4F}" type="datetime1">
              <a:rPr lang="en-US" smtClean="0"/>
              <a:t>4/18/2019</a:t>
            </a:fld>
            <a:endParaRPr lang="en-US"/>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D7B75244-0DD6-4647-AEB6-B6F0718F900F}" type="datetime1">
              <a:rPr lang="en-US" smtClean="0"/>
              <a:t>4/18/2019</a:t>
            </a:fld>
            <a:endParaRPr lang="en-US"/>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E36A09F5-5E53-4359-9F89-54654868D8F8}" type="datetime1">
              <a:rPr lang="en-US" smtClean="0"/>
              <a:t>4/18/2019</a:t>
            </a:fld>
            <a:endParaRPr lang="en-US"/>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CCDF135B-8999-4D56-A6C0-262A303C770B}" type="datetime1">
              <a:rPr lang="en-US" smtClean="0"/>
              <a:t>4/18/2019</a:t>
            </a:fld>
            <a:endParaRPr lang="en-US"/>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586DCF56-989E-4B17-B89D-1D224DD8AAEA}" type="datetime1">
              <a:rPr lang="en-US" smtClean="0"/>
              <a:t>4/18/2019</a:t>
            </a:fld>
            <a:endParaRPr lang="en-US"/>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998D43-7A30-415D-8174-3015566A0DB2}" type="datetime1">
              <a:rPr lang="en-US" smtClean="0"/>
              <a:t>4/18/2019</a:t>
            </a:fld>
            <a:endParaRPr lang="en-US"/>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8.png"/><Relationship Id="rId7" Type="http://schemas.openxmlformats.org/officeDocument/2006/relationships/diagramQuickStyle" Target="../diagrams/quickStyle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9.png"/><Relationship Id="rId9" Type="http://schemas.microsoft.com/office/2007/relationships/diagramDrawing" Target="../diagrams/drawing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3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image" Target="../media/image37.jpeg"/><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38.png"/><Relationship Id="rId7" Type="http://schemas.openxmlformats.org/officeDocument/2006/relationships/image" Target="../media/image41.svg"/><Relationship Id="rId12" Type="http://schemas.openxmlformats.org/officeDocument/2006/relationships/slide" Target="slide26.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slide" Target="slide25.xml"/><Relationship Id="rId5" Type="http://schemas.openxmlformats.org/officeDocument/2006/relationships/slide" Target="slide23.xml"/><Relationship Id="rId10" Type="http://schemas.openxmlformats.org/officeDocument/2006/relationships/image" Target="../media/image43.svg"/><Relationship Id="rId4" Type="http://schemas.openxmlformats.org/officeDocument/2006/relationships/image" Target="../media/image39.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slide" Target="slide2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5.svg"/><Relationship Id="rId9" Type="http://schemas.openxmlformats.org/officeDocument/2006/relationships/image" Target="../media/image47.svg"/></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slide" Target="slide22.xml"/><Relationship Id="rId5" Type="http://schemas.openxmlformats.org/officeDocument/2006/relationships/image" Target="../media/image50.png"/><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51.png"/><Relationship Id="rId12" Type="http://schemas.openxmlformats.org/officeDocument/2006/relationships/image" Target="../media/image47.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46.png"/><Relationship Id="rId5" Type="http://schemas.openxmlformats.org/officeDocument/2006/relationships/image" Target="../media/image48.png"/><Relationship Id="rId10" Type="http://schemas.openxmlformats.org/officeDocument/2006/relationships/slide" Target="slide22.xml"/><Relationship Id="rId4" Type="http://schemas.openxmlformats.org/officeDocument/2006/relationships/image" Target="../media/image45.sv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44.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8.png"/><Relationship Id="rId5" Type="http://schemas.openxmlformats.org/officeDocument/2006/relationships/image" Target="../media/image48.png"/><Relationship Id="rId10" Type="http://schemas.openxmlformats.org/officeDocument/2006/relationships/image" Target="../media/image57.png"/><Relationship Id="rId4" Type="http://schemas.openxmlformats.org/officeDocument/2006/relationships/image" Target="../media/image45.svg"/><Relationship Id="rId9" Type="http://schemas.openxmlformats.org/officeDocument/2006/relationships/image" Target="../media/image56.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http://media.digitalnewsreport.org/wp-content/uploads/2016/06/Fig-2.4.png?x89475"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http://media.digitalnewsreport.org/wp-content/uploads/2016/06/Fig-2.3.png?x89475" TargetMode="Externa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http://media.digitalnewsreport.org/wp-content/uploads/2016/06/Fig-2.3.png?x89475"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pic>
        <p:nvPicPr>
          <p:cNvPr id="1030" name="Picture 6" descr="Reading-News-Online">
            <a:extLst>
              <a:ext uri="{FF2B5EF4-FFF2-40B4-BE49-F238E27FC236}">
                <a16:creationId xmlns:a16="http://schemas.microsoft.com/office/drawing/2014/main" id="{17B8516C-D260-4B13-B6C8-6F23701C0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
            <a:ext cx="12221059" cy="68579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7217B9-7017-4FC7-8403-7A0D362FC9DD}"/>
              </a:ext>
            </a:extLst>
          </p:cNvPr>
          <p:cNvSpPr/>
          <p:nvPr/>
        </p:nvSpPr>
        <p:spPr>
          <a:xfrm>
            <a:off x="6637867" y="-1"/>
            <a:ext cx="5583191" cy="6858001"/>
          </a:xfrm>
          <a:prstGeom prst="rect">
            <a:avLst/>
          </a:prstGeom>
          <a:solidFill>
            <a:schemeClr val="accent4">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0" name="Title 1">
            <a:extLst>
              <a:ext uri="{FF2B5EF4-FFF2-40B4-BE49-F238E27FC236}">
                <a16:creationId xmlns:a16="http://schemas.microsoft.com/office/drawing/2014/main" id="{C05637AE-51EE-475A-ADA8-1940555EE13A}"/>
              </a:ext>
            </a:extLst>
          </p:cNvPr>
          <p:cNvSpPr>
            <a:spLocks noGrp="1"/>
          </p:cNvSpPr>
          <p:nvPr>
            <p:ph type="ctrTitle"/>
          </p:nvPr>
        </p:nvSpPr>
        <p:spPr bwMode="gray">
          <a:xfrm>
            <a:off x="7353294" y="786444"/>
            <a:ext cx="4028378" cy="2387600"/>
          </a:xfrm>
        </p:spPr>
        <p:txBody>
          <a:bodyPr>
            <a:normAutofit/>
          </a:bodyPr>
          <a:lstStyle/>
          <a:p>
            <a:r>
              <a:rPr lang="en-ZA" sz="4000" b="1">
                <a:latin typeface="+mn-lt"/>
              </a:rPr>
              <a:t>Simplifying News Digitalisation</a:t>
            </a:r>
          </a:p>
        </p:txBody>
      </p:sp>
      <p:cxnSp>
        <p:nvCxnSpPr>
          <p:cNvPr id="11" name="Straight Connector 10" title="Divider Line">
            <a:extLst>
              <a:ext uri="{FF2B5EF4-FFF2-40B4-BE49-F238E27FC236}">
                <a16:creationId xmlns:a16="http://schemas.microsoft.com/office/drawing/2014/main" id="{66311F75-3C58-4D16-9E22-21224EDC8B2C}"/>
              </a:ext>
            </a:extLst>
          </p:cNvPr>
          <p:cNvCxnSpPr>
            <a:cxnSpLocks/>
          </p:cNvCxnSpPr>
          <p:nvPr/>
        </p:nvCxnSpPr>
        <p:spPr>
          <a:xfrm>
            <a:off x="7338825" y="3259768"/>
            <a:ext cx="4117278"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6216DBAE-7884-4323-A005-B352C70F141D}"/>
              </a:ext>
            </a:extLst>
          </p:cNvPr>
          <p:cNvSpPr>
            <a:spLocks noGrp="1"/>
          </p:cNvSpPr>
          <p:nvPr>
            <p:ph type="subTitle" idx="1"/>
          </p:nvPr>
        </p:nvSpPr>
        <p:spPr bwMode="gray">
          <a:xfrm>
            <a:off x="7364588" y="3345493"/>
            <a:ext cx="4028378" cy="1219200"/>
          </a:xfrm>
        </p:spPr>
        <p:txBody>
          <a:bodyPr>
            <a:normAutofit/>
          </a:bodyPr>
          <a:lstStyle/>
          <a:p>
            <a:r>
              <a:rPr lang="en-ZA" sz="1800"/>
              <a:t>Re-look into the way publications are displaying their articles</a:t>
            </a:r>
          </a:p>
        </p:txBody>
      </p:sp>
      <p:sp>
        <p:nvSpPr>
          <p:cNvPr id="13" name="Rectangle 12">
            <a:extLst>
              <a:ext uri="{FF2B5EF4-FFF2-40B4-BE49-F238E27FC236}">
                <a16:creationId xmlns:a16="http://schemas.microsoft.com/office/drawing/2014/main" id="{99E2D6CC-7727-4C5D-A4C5-4CA6EC7344C3}"/>
              </a:ext>
            </a:extLst>
          </p:cNvPr>
          <p:cNvSpPr/>
          <p:nvPr/>
        </p:nvSpPr>
        <p:spPr>
          <a:xfrm>
            <a:off x="7538608" y="5043735"/>
            <a:ext cx="3251896" cy="1600438"/>
          </a:xfrm>
          <a:prstGeom prst="rect">
            <a:avLst/>
          </a:prstGeom>
        </p:spPr>
        <p:txBody>
          <a:bodyPr wrap="square">
            <a:spAutoFit/>
          </a:bodyPr>
          <a:lstStyle/>
          <a:p>
            <a:pPr marL="12700" marR="6350" algn="r"/>
            <a:r>
              <a:rPr lang="en-US" sz="1400" b="1" dirty="0">
                <a:solidFill>
                  <a:schemeClr val="bg1"/>
                </a:solidFill>
                <a:cs typeface="Arial"/>
              </a:rPr>
              <a:t>ISSS609 Text Analytics and Applications</a:t>
            </a:r>
          </a:p>
          <a:p>
            <a:pPr marL="12700" marR="6350" algn="r"/>
            <a:r>
              <a:rPr lang="en-US" sz="1400" b="1" dirty="0">
                <a:solidFill>
                  <a:schemeClr val="bg1"/>
                </a:solidFill>
                <a:cs typeface="Arial"/>
              </a:rPr>
              <a:t>Project Presentation</a:t>
            </a:r>
          </a:p>
          <a:p>
            <a:pPr marL="12700" marR="6350" algn="r"/>
            <a:endParaRPr lang="en-US" sz="1400" b="1" dirty="0">
              <a:solidFill>
                <a:schemeClr val="bg1"/>
              </a:solidFill>
              <a:cs typeface="Arial"/>
            </a:endParaRPr>
          </a:p>
          <a:p>
            <a:pPr marL="12700" marR="6350" algn="r"/>
            <a:r>
              <a:rPr lang="en-US" sz="1400" b="1" dirty="0">
                <a:solidFill>
                  <a:schemeClr val="bg1"/>
                </a:solidFill>
                <a:cs typeface="Arial"/>
              </a:rPr>
              <a:t>Prepared by:</a:t>
            </a:r>
          </a:p>
          <a:p>
            <a:pPr marL="12700" marR="6350" algn="r"/>
            <a:r>
              <a:rPr lang="en-US" sz="1400" b="1" dirty="0">
                <a:solidFill>
                  <a:schemeClr val="bg1"/>
                </a:solidFill>
                <a:cs typeface="Arial"/>
              </a:rPr>
              <a:t>Group 8</a:t>
            </a:r>
          </a:p>
          <a:p>
            <a:pPr algn="r"/>
            <a:r>
              <a:rPr lang="en-US" sz="1400" b="1" dirty="0">
                <a:solidFill>
                  <a:schemeClr val="bg1"/>
                </a:solidFill>
              </a:rPr>
              <a:t> JIANG Nan | TEY Wei Jie | WANG Yechun</a:t>
            </a:r>
          </a:p>
          <a:p>
            <a:pPr algn="r"/>
            <a:r>
              <a:rPr lang="en-US" sz="1400" b="1" dirty="0">
                <a:solidFill>
                  <a:schemeClr val="bg1"/>
                </a:solidFill>
              </a:rPr>
              <a:t> WANG Yuxin | YAO Yu | ZHU Chenzi</a:t>
            </a:r>
            <a:endParaRPr lang="en-US" sz="1400" b="1" dirty="0">
              <a:solidFill>
                <a:schemeClr val="bg1"/>
              </a:solidFill>
              <a:cs typeface="Arial"/>
            </a:endParaRPr>
          </a:p>
        </p:txBody>
      </p:sp>
      <p:pic>
        <p:nvPicPr>
          <p:cNvPr id="14" name="Picture 4" descr="Image result for smu logo singapore white">
            <a:extLst>
              <a:ext uri="{FF2B5EF4-FFF2-40B4-BE49-F238E27FC236}">
                <a16:creationId xmlns:a16="http://schemas.microsoft.com/office/drawing/2014/main" id="{B5354790-E1E1-47AF-A424-FED9E194701B}"/>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074415" y="5573072"/>
            <a:ext cx="10668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opic modelling">
            <a:extLst>
              <a:ext uri="{FF2B5EF4-FFF2-40B4-BE49-F238E27FC236}">
                <a16:creationId xmlns:a16="http://schemas.microsoft.com/office/drawing/2014/main" id="{11FB2A31-0DA1-4BF6-B07B-3BF6BE539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96000" cy="685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pic>
        <p:nvPicPr>
          <p:cNvPr id="2" name="Picture 1">
            <a:extLst>
              <a:ext uri="{FF2B5EF4-FFF2-40B4-BE49-F238E27FC236}">
                <a16:creationId xmlns:a16="http://schemas.microsoft.com/office/drawing/2014/main" id="{CF342E72-D35E-4534-859F-EB306FD32924}"/>
              </a:ext>
            </a:extLst>
          </p:cNvPr>
          <p:cNvPicPr>
            <a:picLocks noChangeAspect="1"/>
          </p:cNvPicPr>
          <p:nvPr/>
        </p:nvPicPr>
        <p:blipFill>
          <a:blip r:embed="rId3"/>
          <a:stretch>
            <a:fillRect/>
          </a:stretch>
        </p:blipFill>
        <p:spPr>
          <a:xfrm>
            <a:off x="6096000" y="0"/>
            <a:ext cx="6096000" cy="6858000"/>
          </a:xfrm>
          <a:prstGeom prst="rect">
            <a:avLst/>
          </a:prstGeom>
          <a:ln>
            <a:solidFill>
              <a:schemeClr val="tx1"/>
            </a:solidFill>
          </a:ln>
        </p:spPr>
      </p:pic>
      <p:sp>
        <p:nvSpPr>
          <p:cNvPr id="15" name="Pie 19">
            <a:extLst>
              <a:ext uri="{FF2B5EF4-FFF2-40B4-BE49-F238E27FC236}">
                <a16:creationId xmlns:a16="http://schemas.microsoft.com/office/drawing/2014/main" id="{BE0D15D8-C4D9-423F-A9A9-3E0922DD5BF1}"/>
              </a:ext>
            </a:extLst>
          </p:cNvPr>
          <p:cNvSpPr/>
          <p:nvPr/>
        </p:nvSpPr>
        <p:spPr>
          <a:xfrm>
            <a:off x="4334691" y="1828800"/>
            <a:ext cx="3461543" cy="3461543"/>
          </a:xfrm>
          <a:prstGeom prst="pie">
            <a:avLst>
              <a:gd name="adj1" fmla="val 5400000"/>
              <a:gd name="adj2" fmla="val 16200000"/>
            </a:avLst>
          </a:prstGeom>
          <a:solidFill>
            <a:srgbClr val="F59F00"/>
          </a:solidFill>
          <a:ln>
            <a:solidFill>
              <a:srgbClr val="F59F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SG"/>
          </a:p>
        </p:txBody>
      </p:sp>
      <p:sp>
        <p:nvSpPr>
          <p:cNvPr id="16" name="Pie 19">
            <a:extLst>
              <a:ext uri="{FF2B5EF4-FFF2-40B4-BE49-F238E27FC236}">
                <a16:creationId xmlns:a16="http://schemas.microsoft.com/office/drawing/2014/main" id="{22D44182-ACD0-414B-81DB-80EBFEF2EDBD}"/>
              </a:ext>
            </a:extLst>
          </p:cNvPr>
          <p:cNvSpPr/>
          <p:nvPr/>
        </p:nvSpPr>
        <p:spPr>
          <a:xfrm rot="10800000">
            <a:off x="4362401" y="1828800"/>
            <a:ext cx="3461543" cy="3461543"/>
          </a:xfrm>
          <a:prstGeom prst="pie">
            <a:avLst>
              <a:gd name="adj1" fmla="val 5400000"/>
              <a:gd name="adj2" fmla="val 16200000"/>
            </a:avLst>
          </a:prstGeom>
          <a:solidFill>
            <a:srgbClr val="F59F00"/>
          </a:solidFill>
          <a:ln>
            <a:solidFill>
              <a:srgbClr val="F59F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57CE55BC-E39E-4A21-AD18-27B69357204E}"/>
              </a:ext>
            </a:extLst>
          </p:cNvPr>
          <p:cNvSpPr txBox="1"/>
          <p:nvPr/>
        </p:nvSpPr>
        <p:spPr>
          <a:xfrm>
            <a:off x="4500947" y="3117276"/>
            <a:ext cx="1553490" cy="830997"/>
          </a:xfrm>
          <a:prstGeom prst="rect">
            <a:avLst/>
          </a:prstGeom>
          <a:noFill/>
        </p:spPr>
        <p:txBody>
          <a:bodyPr wrap="square" rtlCol="0">
            <a:spAutoFit/>
          </a:bodyPr>
          <a:lstStyle/>
          <a:p>
            <a:pPr algn="ctr"/>
            <a:r>
              <a:rPr lang="en-SG" sz="2400" b="1">
                <a:solidFill>
                  <a:schemeClr val="bg1"/>
                </a:solidFill>
              </a:rPr>
              <a:t>Topic Modelling</a:t>
            </a:r>
          </a:p>
        </p:txBody>
      </p:sp>
      <p:sp>
        <p:nvSpPr>
          <p:cNvPr id="18" name="TextBox 17">
            <a:extLst>
              <a:ext uri="{FF2B5EF4-FFF2-40B4-BE49-F238E27FC236}">
                <a16:creationId xmlns:a16="http://schemas.microsoft.com/office/drawing/2014/main" id="{A681E945-E5E0-4771-8613-377DCBC943C8}"/>
              </a:ext>
            </a:extLst>
          </p:cNvPr>
          <p:cNvSpPr txBox="1"/>
          <p:nvPr/>
        </p:nvSpPr>
        <p:spPr>
          <a:xfrm>
            <a:off x="6165272" y="3144072"/>
            <a:ext cx="1510147" cy="830997"/>
          </a:xfrm>
          <a:prstGeom prst="rect">
            <a:avLst/>
          </a:prstGeom>
          <a:noFill/>
        </p:spPr>
        <p:txBody>
          <a:bodyPr wrap="square" rtlCol="0">
            <a:spAutoFit/>
          </a:bodyPr>
          <a:lstStyle/>
          <a:p>
            <a:pPr algn="ctr"/>
            <a:r>
              <a:rPr lang="en-SG" sz="2400" b="1">
                <a:solidFill>
                  <a:schemeClr val="bg1"/>
                </a:solidFill>
              </a:rPr>
              <a:t>Text Summary</a:t>
            </a:r>
          </a:p>
        </p:txBody>
      </p:sp>
      <p:cxnSp>
        <p:nvCxnSpPr>
          <p:cNvPr id="19" name="Straight Connector 18">
            <a:extLst>
              <a:ext uri="{FF2B5EF4-FFF2-40B4-BE49-F238E27FC236}">
                <a16:creationId xmlns:a16="http://schemas.microsoft.com/office/drawing/2014/main" id="{3C61ED8A-C262-40B5-A588-9DD480ACCD30}"/>
              </a:ext>
            </a:extLst>
          </p:cNvPr>
          <p:cNvCxnSpPr>
            <a:cxnSpLocks/>
          </p:cNvCxnSpPr>
          <p:nvPr/>
        </p:nvCxnSpPr>
        <p:spPr>
          <a:xfrm>
            <a:off x="6082146" y="0"/>
            <a:ext cx="13854" cy="685800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830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opic modelling">
            <a:extLst>
              <a:ext uri="{FF2B5EF4-FFF2-40B4-BE49-F238E27FC236}">
                <a16:creationId xmlns:a16="http://schemas.microsoft.com/office/drawing/2014/main" id="{11FB2A31-0DA1-4BF6-B07B-3BF6BE539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96000" cy="685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pic>
        <p:nvPicPr>
          <p:cNvPr id="2" name="Picture 1">
            <a:extLst>
              <a:ext uri="{FF2B5EF4-FFF2-40B4-BE49-F238E27FC236}">
                <a16:creationId xmlns:a16="http://schemas.microsoft.com/office/drawing/2014/main" id="{CF342E72-D35E-4534-859F-EB306FD32924}"/>
              </a:ext>
            </a:extLst>
          </p:cNvPr>
          <p:cNvPicPr>
            <a:picLocks noChangeAspect="1"/>
          </p:cNvPicPr>
          <p:nvPr/>
        </p:nvPicPr>
        <p:blipFill>
          <a:blip r:embed="rId3"/>
          <a:stretch>
            <a:fillRect/>
          </a:stretch>
        </p:blipFill>
        <p:spPr>
          <a:xfrm>
            <a:off x="6096000" y="0"/>
            <a:ext cx="6096000" cy="6858000"/>
          </a:xfrm>
          <a:prstGeom prst="rect">
            <a:avLst/>
          </a:prstGeom>
          <a:ln>
            <a:solidFill>
              <a:schemeClr val="tx1"/>
            </a:solidFill>
          </a:ln>
        </p:spPr>
      </p:pic>
      <p:sp>
        <p:nvSpPr>
          <p:cNvPr id="15" name="Pie 19">
            <a:extLst>
              <a:ext uri="{FF2B5EF4-FFF2-40B4-BE49-F238E27FC236}">
                <a16:creationId xmlns:a16="http://schemas.microsoft.com/office/drawing/2014/main" id="{BE0D15D8-C4D9-423F-A9A9-3E0922DD5BF1}"/>
              </a:ext>
            </a:extLst>
          </p:cNvPr>
          <p:cNvSpPr/>
          <p:nvPr/>
        </p:nvSpPr>
        <p:spPr>
          <a:xfrm>
            <a:off x="4334691" y="1828800"/>
            <a:ext cx="3461543" cy="3461543"/>
          </a:xfrm>
          <a:prstGeom prst="pie">
            <a:avLst>
              <a:gd name="adj1" fmla="val 5400000"/>
              <a:gd name="adj2" fmla="val 16200000"/>
            </a:avLst>
          </a:prstGeom>
          <a:solidFill>
            <a:srgbClr val="F59F00"/>
          </a:solidFill>
          <a:ln>
            <a:solidFill>
              <a:srgbClr val="F59F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SG"/>
          </a:p>
        </p:txBody>
      </p:sp>
      <p:sp>
        <p:nvSpPr>
          <p:cNvPr id="16" name="Pie 19">
            <a:extLst>
              <a:ext uri="{FF2B5EF4-FFF2-40B4-BE49-F238E27FC236}">
                <a16:creationId xmlns:a16="http://schemas.microsoft.com/office/drawing/2014/main" id="{22D44182-ACD0-414B-81DB-80EBFEF2EDBD}"/>
              </a:ext>
            </a:extLst>
          </p:cNvPr>
          <p:cNvSpPr/>
          <p:nvPr/>
        </p:nvSpPr>
        <p:spPr>
          <a:xfrm rot="10800000">
            <a:off x="4362401" y="1828800"/>
            <a:ext cx="3461543" cy="3461543"/>
          </a:xfrm>
          <a:prstGeom prst="pie">
            <a:avLst>
              <a:gd name="adj1" fmla="val 5400000"/>
              <a:gd name="adj2" fmla="val 16200000"/>
            </a:avLst>
          </a:prstGeom>
          <a:solidFill>
            <a:schemeClr val="tx1"/>
          </a:solidFill>
          <a:ln>
            <a:solidFill>
              <a:srgbClr val="F59F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57CE55BC-E39E-4A21-AD18-27B69357204E}"/>
              </a:ext>
            </a:extLst>
          </p:cNvPr>
          <p:cNvSpPr txBox="1"/>
          <p:nvPr/>
        </p:nvSpPr>
        <p:spPr>
          <a:xfrm>
            <a:off x="4500947" y="3117276"/>
            <a:ext cx="1553490" cy="830997"/>
          </a:xfrm>
          <a:prstGeom prst="rect">
            <a:avLst/>
          </a:prstGeom>
          <a:noFill/>
        </p:spPr>
        <p:txBody>
          <a:bodyPr wrap="square" rtlCol="0">
            <a:spAutoFit/>
          </a:bodyPr>
          <a:lstStyle/>
          <a:p>
            <a:pPr algn="ctr"/>
            <a:r>
              <a:rPr lang="en-SG" sz="2400" b="1">
                <a:solidFill>
                  <a:schemeClr val="bg1"/>
                </a:solidFill>
              </a:rPr>
              <a:t>Topic Modelling</a:t>
            </a:r>
          </a:p>
        </p:txBody>
      </p:sp>
      <p:sp>
        <p:nvSpPr>
          <p:cNvPr id="18" name="TextBox 17">
            <a:extLst>
              <a:ext uri="{FF2B5EF4-FFF2-40B4-BE49-F238E27FC236}">
                <a16:creationId xmlns:a16="http://schemas.microsoft.com/office/drawing/2014/main" id="{A681E945-E5E0-4771-8613-377DCBC943C8}"/>
              </a:ext>
            </a:extLst>
          </p:cNvPr>
          <p:cNvSpPr txBox="1"/>
          <p:nvPr/>
        </p:nvSpPr>
        <p:spPr>
          <a:xfrm>
            <a:off x="6165272" y="3144072"/>
            <a:ext cx="1510147" cy="830997"/>
          </a:xfrm>
          <a:prstGeom prst="rect">
            <a:avLst/>
          </a:prstGeom>
          <a:noFill/>
        </p:spPr>
        <p:txBody>
          <a:bodyPr wrap="square" rtlCol="0">
            <a:spAutoFit/>
          </a:bodyPr>
          <a:lstStyle/>
          <a:p>
            <a:pPr algn="ctr"/>
            <a:r>
              <a:rPr lang="en-SG" sz="2400" b="1">
                <a:solidFill>
                  <a:schemeClr val="bg1"/>
                </a:solidFill>
              </a:rPr>
              <a:t>Text Summary</a:t>
            </a:r>
          </a:p>
        </p:txBody>
      </p:sp>
      <p:cxnSp>
        <p:nvCxnSpPr>
          <p:cNvPr id="19" name="Straight Connector 18">
            <a:extLst>
              <a:ext uri="{FF2B5EF4-FFF2-40B4-BE49-F238E27FC236}">
                <a16:creationId xmlns:a16="http://schemas.microsoft.com/office/drawing/2014/main" id="{3C61ED8A-C262-40B5-A588-9DD480ACCD30}"/>
              </a:ext>
            </a:extLst>
          </p:cNvPr>
          <p:cNvCxnSpPr>
            <a:cxnSpLocks/>
          </p:cNvCxnSpPr>
          <p:nvPr/>
        </p:nvCxnSpPr>
        <p:spPr>
          <a:xfrm>
            <a:off x="6082146" y="0"/>
            <a:ext cx="13854" cy="685800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FBFD8D3-023E-42C0-8A8F-155418D382CE}"/>
              </a:ext>
            </a:extLst>
          </p:cNvPr>
          <p:cNvSpPr/>
          <p:nvPr/>
        </p:nvSpPr>
        <p:spPr>
          <a:xfrm>
            <a:off x="6089072" y="-46121"/>
            <a:ext cx="6116781" cy="6904121"/>
          </a:xfrm>
          <a:prstGeom prst="rect">
            <a:avLst/>
          </a:prstGeom>
          <a:solidFill>
            <a:schemeClr val="tx1">
              <a:alpha val="7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78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06276"/>
            <a:ext cx="11734800"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pPr>
            <a:r>
              <a:rPr lang="en-US" sz="2800" b="1">
                <a:solidFill>
                  <a:schemeClr val="tx1">
                    <a:lumMod val="75000"/>
                    <a:lumOff val="25000"/>
                  </a:schemeClr>
                </a:solidFill>
              </a:rPr>
              <a:t>Methodology 1</a:t>
            </a:r>
            <a:endParaRPr lang="en-US" sz="2800" b="1">
              <a:solidFill>
                <a:srgbClr val="EB6047"/>
              </a:solidFill>
            </a:endParaRPr>
          </a:p>
          <a:p>
            <a:pPr lvl="0" algn="ctr">
              <a:lnSpc>
                <a:spcPct val="100000"/>
              </a:lnSpc>
              <a:spcBef>
                <a:spcPts val="0"/>
              </a:spcBef>
            </a:pPr>
            <a:r>
              <a:rPr lang="en-US" sz="2800" b="1">
                <a:solidFill>
                  <a:srgbClr val="EB6047"/>
                </a:solidFill>
              </a:rPr>
              <a:t>Topic Modelling</a:t>
            </a: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917D965-B5BB-41DC-BB5E-C27AF802DD50}"/>
              </a:ext>
            </a:extLst>
          </p:cNvPr>
          <p:cNvSpPr/>
          <p:nvPr/>
        </p:nvSpPr>
        <p:spPr>
          <a:xfrm>
            <a:off x="7454622" y="1191827"/>
            <a:ext cx="3412996" cy="40500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t>Choice: LDA Model</a:t>
            </a:r>
          </a:p>
        </p:txBody>
      </p: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5928484" y="1202347"/>
            <a:ext cx="0" cy="554932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618303" y="4905795"/>
            <a:ext cx="4780827" cy="1692771"/>
          </a:xfrm>
          <a:prstGeom prst="rect">
            <a:avLst/>
          </a:prstGeom>
        </p:spPr>
        <p:style>
          <a:lnRef idx="2">
            <a:schemeClr val="accent4"/>
          </a:lnRef>
          <a:fillRef idx="1">
            <a:schemeClr val="lt1"/>
          </a:fillRef>
          <a:effectRef idx="0">
            <a:schemeClr val="accent4"/>
          </a:effectRef>
          <a:fontRef idx="minor">
            <a:schemeClr val="dk1"/>
          </a:fontRef>
        </p:style>
        <p:txBody>
          <a:bodyPr wrap="square" lIns="0" tIns="0" rIns="0" bIns="0" anchor="t">
            <a:spAutoFit/>
          </a:bodyPr>
          <a:lstStyle/>
          <a:p>
            <a:pPr>
              <a:spcBef>
                <a:spcPts val="1200"/>
              </a:spcBef>
              <a:buClr>
                <a:schemeClr val="tx2"/>
              </a:buClr>
            </a:pPr>
            <a:r>
              <a:rPr lang="en-SG" sz="1600"/>
              <a:t>     </a:t>
            </a:r>
            <a:r>
              <a:rPr lang="en-SG" sz="1600" u="sng"/>
              <a:t>Insight:</a:t>
            </a:r>
          </a:p>
          <a:p>
            <a:pPr marL="628650" lvl="1" indent="-171450">
              <a:spcBef>
                <a:spcPts val="1200"/>
              </a:spcBef>
              <a:buClr>
                <a:schemeClr val="tx2"/>
              </a:buClr>
              <a:buFont typeface="Segoe UI Light" panose="020B0502040204020203" pitchFamily="34" charset="0"/>
              <a:buChar char="›"/>
            </a:pPr>
            <a:r>
              <a:rPr lang="en-SG" sz="1600"/>
              <a:t>Too Cluttered due to title based display</a:t>
            </a:r>
            <a:endParaRPr lang="en-SG" sz="1600">
              <a:solidFill>
                <a:schemeClr val="tx1">
                  <a:lumMod val="75000"/>
                  <a:lumOff val="25000"/>
                </a:schemeClr>
              </a:solidFill>
              <a:cs typeface="Segoe UI" panose="020B0502040204020203" pitchFamily="34" charset="0"/>
            </a:endParaRPr>
          </a:p>
          <a:p>
            <a:pPr marL="628650" lvl="1" indent="-171450">
              <a:spcBef>
                <a:spcPts val="1200"/>
              </a:spcBef>
              <a:buClr>
                <a:schemeClr val="tx2"/>
              </a:buClr>
              <a:buFont typeface="Segoe UI Light" panose="020B0502040204020203" pitchFamily="34" charset="0"/>
              <a:buChar char="›"/>
            </a:pPr>
            <a:r>
              <a:rPr lang="en-SG" sz="1600"/>
              <a:t>Topics available but few and broad</a:t>
            </a:r>
          </a:p>
          <a:p>
            <a:pPr marL="628650" lvl="1" indent="-171450">
              <a:spcBef>
                <a:spcPts val="1200"/>
              </a:spcBef>
              <a:buClr>
                <a:schemeClr val="tx2"/>
              </a:buClr>
              <a:buFont typeface="Segoe UI Light" panose="020B0502040204020203" pitchFamily="34" charset="0"/>
              <a:buChar char="›"/>
            </a:pPr>
            <a:r>
              <a:rPr lang="en-SG" sz="1600"/>
              <a:t>One article one topic (hard clusters) = need soft clustering</a:t>
            </a:r>
            <a:endParaRPr lang="en-US" sz="1600"/>
          </a:p>
        </p:txBody>
      </p:sp>
      <p:pic>
        <p:nvPicPr>
          <p:cNvPr id="3074" name="Picture 1">
            <a:extLst>
              <a:ext uri="{FF2B5EF4-FFF2-40B4-BE49-F238E27FC236}">
                <a16:creationId xmlns:a16="http://schemas.microsoft.com/office/drawing/2014/main" id="{6D196DA3-D062-401D-A0E4-F92AC9466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21235"/>
            <a:ext cx="3178746" cy="218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
            <a:extLst>
              <a:ext uri="{FF2B5EF4-FFF2-40B4-BE49-F238E27FC236}">
                <a16:creationId xmlns:a16="http://schemas.microsoft.com/office/drawing/2014/main" id="{145C20F0-5E31-4C96-B765-D25B27C65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4746" y="2599869"/>
            <a:ext cx="2779972" cy="101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2753431-E380-46D2-B9B3-C740763359A5}"/>
              </a:ext>
            </a:extLst>
          </p:cNvPr>
          <p:cNvSpPr txBox="1"/>
          <p:nvPr/>
        </p:nvSpPr>
        <p:spPr>
          <a:xfrm>
            <a:off x="6263517" y="4258357"/>
            <a:ext cx="5595377" cy="233910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lvl="0">
              <a:spcBef>
                <a:spcPts val="1200"/>
              </a:spcBef>
              <a:buClr>
                <a:srgbClr val="585858"/>
              </a:buClr>
            </a:pPr>
            <a:r>
              <a:rPr lang="en-US" sz="1600"/>
              <a:t>     </a:t>
            </a:r>
            <a:r>
              <a:rPr lang="en-US" sz="1600" u="sng"/>
              <a:t>Key Requirement:</a:t>
            </a:r>
          </a:p>
          <a:p>
            <a:pPr marL="628650" lvl="1" indent="-171450">
              <a:spcBef>
                <a:spcPts val="1200"/>
              </a:spcBef>
              <a:buClr>
                <a:srgbClr val="585858"/>
              </a:buClr>
              <a:buFont typeface="Segoe UI Light" panose="020B0502040204020203" pitchFamily="34" charset="0"/>
              <a:buChar char="›"/>
            </a:pPr>
            <a:r>
              <a:rPr lang="en-US" sz="1600"/>
              <a:t>Quality of pre processing: </a:t>
            </a:r>
            <a:r>
              <a:rPr lang="en-US" sz="1600" err="1"/>
              <a:t>stopwords</a:t>
            </a:r>
            <a:r>
              <a:rPr lang="en-US" sz="1600"/>
              <a:t>, alphabet etc.</a:t>
            </a:r>
          </a:p>
          <a:p>
            <a:pPr marL="628650" lvl="1" indent="-171450">
              <a:spcBef>
                <a:spcPts val="1200"/>
              </a:spcBef>
              <a:buClr>
                <a:srgbClr val="585858"/>
              </a:buClr>
              <a:buFont typeface="Segoe UI Light" panose="020B0502040204020203" pitchFamily="34" charset="0"/>
              <a:buChar char="›"/>
            </a:pPr>
            <a:r>
              <a:rPr lang="en-US" sz="1600"/>
              <a:t>Variety of topics in the corpus</a:t>
            </a:r>
          </a:p>
          <a:p>
            <a:pPr marL="628650" lvl="1" indent="-171450">
              <a:spcBef>
                <a:spcPts val="1200"/>
              </a:spcBef>
              <a:buClr>
                <a:srgbClr val="585858"/>
              </a:buClr>
              <a:buFont typeface="Segoe UI Light" panose="020B0502040204020203" pitchFamily="34" charset="0"/>
              <a:buChar char="›"/>
            </a:pPr>
            <a:r>
              <a:rPr lang="en-US" sz="1600"/>
              <a:t>Type of LDA model: Simple LDA</a:t>
            </a:r>
          </a:p>
          <a:p>
            <a:pPr marL="628650" lvl="1" indent="-171450">
              <a:spcBef>
                <a:spcPts val="1200"/>
              </a:spcBef>
              <a:buClr>
                <a:srgbClr val="585858"/>
              </a:buClr>
              <a:buFont typeface="Segoe UI Light" panose="020B0502040204020203" pitchFamily="34" charset="0"/>
              <a:buChar char="›"/>
            </a:pPr>
            <a:r>
              <a:rPr lang="en-US" sz="1600"/>
              <a:t>Choice of number of topics: Optimal k</a:t>
            </a:r>
          </a:p>
          <a:p>
            <a:pPr marL="628650" lvl="1" indent="-171450">
              <a:spcBef>
                <a:spcPts val="1200"/>
              </a:spcBef>
              <a:buClr>
                <a:srgbClr val="585858"/>
              </a:buClr>
              <a:buFont typeface="Segoe UI Light" panose="020B0502040204020203" pitchFamily="34" charset="0"/>
              <a:buChar char="›"/>
            </a:pPr>
            <a:r>
              <a:rPr lang="en-US" sz="1600"/>
              <a:t>Algorithms tuning parameters: Alpha &amp; eta unchanged</a:t>
            </a:r>
          </a:p>
        </p:txBody>
      </p:sp>
      <p:pic>
        <p:nvPicPr>
          <p:cNvPr id="1026" name="Picture 1">
            <a:extLst>
              <a:ext uri="{FF2B5EF4-FFF2-40B4-BE49-F238E27FC236}">
                <a16:creationId xmlns:a16="http://schemas.microsoft.com/office/drawing/2014/main" id="{ABC67E7E-D5BE-43C9-877C-1FA7B21DCC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31" y="1793139"/>
            <a:ext cx="5031895" cy="2884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0AD6D002-4DCC-4ECE-B8FF-32EC75AED5AB}"/>
              </a:ext>
            </a:extLst>
          </p:cNvPr>
          <p:cNvSpPr/>
          <p:nvPr/>
        </p:nvSpPr>
        <p:spPr>
          <a:xfrm>
            <a:off x="1220800" y="1167067"/>
            <a:ext cx="3412996" cy="40500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t>Need for Clear Topical Selection</a:t>
            </a:r>
          </a:p>
        </p:txBody>
      </p:sp>
      <p:sp>
        <p:nvSpPr>
          <p:cNvPr id="5" name="Rectangle 4">
            <a:extLst>
              <a:ext uri="{FF2B5EF4-FFF2-40B4-BE49-F238E27FC236}">
                <a16:creationId xmlns:a16="http://schemas.microsoft.com/office/drawing/2014/main" id="{16DC041E-25DA-4959-B0F2-C8D76D993812}"/>
              </a:ext>
            </a:extLst>
          </p:cNvPr>
          <p:cNvSpPr/>
          <p:nvPr/>
        </p:nvSpPr>
        <p:spPr>
          <a:xfrm>
            <a:off x="478465" y="2690037"/>
            <a:ext cx="4302706" cy="2063561"/>
          </a:xfrm>
          <a:prstGeom prst="rect">
            <a:avLst/>
          </a:prstGeom>
          <a:no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24" name="Rectangle 23">
            <a:extLst>
              <a:ext uri="{FF2B5EF4-FFF2-40B4-BE49-F238E27FC236}">
                <a16:creationId xmlns:a16="http://schemas.microsoft.com/office/drawing/2014/main" id="{5936D9E6-68E0-4EFA-BD1C-56C37B9E4B1A}"/>
              </a:ext>
            </a:extLst>
          </p:cNvPr>
          <p:cNvSpPr/>
          <p:nvPr/>
        </p:nvSpPr>
        <p:spPr>
          <a:xfrm>
            <a:off x="463350" y="2170811"/>
            <a:ext cx="5031894" cy="190429"/>
          </a:xfrm>
          <a:prstGeom prst="rect">
            <a:avLst/>
          </a:prstGeom>
          <a:no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2" name="Slide Number Placeholder 1">
            <a:extLst>
              <a:ext uri="{FF2B5EF4-FFF2-40B4-BE49-F238E27FC236}">
                <a16:creationId xmlns:a16="http://schemas.microsoft.com/office/drawing/2014/main" id="{31841B71-57F2-45A8-B345-4970C9915AC3}"/>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12</a:t>
            </a:fld>
            <a:endParaRPr lang="en-US"/>
          </a:p>
        </p:txBody>
      </p:sp>
    </p:spTree>
    <p:extLst>
      <p:ext uri="{BB962C8B-B14F-4D97-AF65-F5344CB8AC3E}">
        <p14:creationId xmlns:p14="http://schemas.microsoft.com/office/powerpoint/2010/main" val="24713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8886637-BCE1-4F4A-89BC-DF73190BDF2F}"/>
              </a:ext>
            </a:extLst>
          </p:cNvPr>
          <p:cNvSpPr/>
          <p:nvPr/>
        </p:nvSpPr>
        <p:spPr>
          <a:xfrm>
            <a:off x="4041629" y="2619998"/>
            <a:ext cx="4165722" cy="404205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19" name="Rectangle 18">
            <a:extLst>
              <a:ext uri="{FF2B5EF4-FFF2-40B4-BE49-F238E27FC236}">
                <a16:creationId xmlns:a16="http://schemas.microsoft.com/office/drawing/2014/main" id="{A1ACA822-58B0-4E4B-8FAF-C1A8A8DDF8FA}"/>
              </a:ext>
            </a:extLst>
          </p:cNvPr>
          <p:cNvSpPr/>
          <p:nvPr/>
        </p:nvSpPr>
        <p:spPr>
          <a:xfrm>
            <a:off x="8405051" y="2619998"/>
            <a:ext cx="3600451" cy="404205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21" name="TextBox 20">
            <a:extLst>
              <a:ext uri="{FF2B5EF4-FFF2-40B4-BE49-F238E27FC236}">
                <a16:creationId xmlns:a16="http://schemas.microsoft.com/office/drawing/2014/main" id="{EB4A875D-9EC8-4FA1-9D61-93E6EC1FD8BE}"/>
              </a:ext>
            </a:extLst>
          </p:cNvPr>
          <p:cNvSpPr txBox="1"/>
          <p:nvPr/>
        </p:nvSpPr>
        <p:spPr>
          <a:xfrm>
            <a:off x="8451347" y="3032441"/>
            <a:ext cx="3501903" cy="2031325"/>
          </a:xfrm>
          <a:prstGeom prst="rect">
            <a:avLst/>
          </a:prstGeom>
          <a:noFill/>
        </p:spPr>
        <p:txBody>
          <a:bodyPr wrap="square" rtlCol="0">
            <a:spAutoFit/>
          </a:bodyPr>
          <a:lstStyle/>
          <a:p>
            <a:pPr marL="285750" indent="-285750">
              <a:buFontTx/>
              <a:buChar char="-"/>
            </a:pPr>
            <a:r>
              <a:rPr lang="en-US"/>
              <a:t>Human rate coherence (top 10 words)</a:t>
            </a:r>
          </a:p>
          <a:p>
            <a:pPr marL="285750" indent="-285750">
              <a:buFontTx/>
              <a:buChar char="-"/>
            </a:pPr>
            <a:endParaRPr lang="en-US"/>
          </a:p>
          <a:p>
            <a:pPr marL="285750" indent="-285750">
              <a:buFontTx/>
              <a:buChar char="-"/>
            </a:pPr>
            <a:r>
              <a:rPr lang="en-US"/>
              <a:t>Time consuming and inefficient</a:t>
            </a:r>
          </a:p>
          <a:p>
            <a:pPr marL="285750" indent="-285750">
              <a:buFontTx/>
              <a:buChar char="-"/>
            </a:pPr>
            <a:endParaRPr lang="en-US"/>
          </a:p>
          <a:p>
            <a:pPr marL="285750" indent="-285750">
              <a:buFontTx/>
              <a:buChar char="-"/>
            </a:pPr>
            <a:r>
              <a:rPr lang="en-US"/>
              <a:t>Only ideal if use concurrently with other methods</a:t>
            </a:r>
            <a:endParaRPr lang="en-SG"/>
          </a:p>
        </p:txBody>
      </p:sp>
      <p:sp>
        <p:nvSpPr>
          <p:cNvPr id="3" name="Rectangle 2">
            <a:extLst>
              <a:ext uri="{FF2B5EF4-FFF2-40B4-BE49-F238E27FC236}">
                <a16:creationId xmlns:a16="http://schemas.microsoft.com/office/drawing/2014/main" id="{0FAC403E-B657-4E5C-9E7C-43D688BD802E}"/>
              </a:ext>
            </a:extLst>
          </p:cNvPr>
          <p:cNvSpPr/>
          <p:nvPr/>
        </p:nvSpPr>
        <p:spPr>
          <a:xfrm>
            <a:off x="186497" y="2619998"/>
            <a:ext cx="3600451" cy="404205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5EFDA410-E04B-43D8-B984-E710F64592BD}"/>
              </a:ext>
            </a:extLst>
          </p:cNvPr>
          <p:cNvSpPr/>
          <p:nvPr/>
        </p:nvSpPr>
        <p:spPr>
          <a:xfrm>
            <a:off x="130052" y="1095257"/>
            <a:ext cx="2283372" cy="664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mj-lt"/>
              </a:rPr>
              <a:t>Model Evaluation</a:t>
            </a:r>
          </a:p>
        </p:txBody>
      </p:sp>
      <p:pic>
        <p:nvPicPr>
          <p:cNvPr id="4098" name="Picture 1">
            <a:extLst>
              <a:ext uri="{FF2B5EF4-FFF2-40B4-BE49-F238E27FC236}">
                <a16:creationId xmlns:a16="http://schemas.microsoft.com/office/drawing/2014/main" id="{3122FFA6-9BDC-452E-9569-66F8AAA6A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95" y="3044932"/>
            <a:ext cx="3176497" cy="768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1">
            <a:extLst>
              <a:ext uri="{FF2B5EF4-FFF2-40B4-BE49-F238E27FC236}">
                <a16:creationId xmlns:a16="http://schemas.microsoft.com/office/drawing/2014/main" id="{C0F7172F-D9BC-4B33-B1DA-375DBBF1D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4" y="2777355"/>
            <a:ext cx="3600451" cy="235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CD00AA2-D87A-42EF-9541-E7B215DFAA1A}"/>
              </a:ext>
            </a:extLst>
          </p:cNvPr>
          <p:cNvSpPr txBox="1"/>
          <p:nvPr/>
        </p:nvSpPr>
        <p:spPr>
          <a:xfrm>
            <a:off x="2502687" y="989286"/>
            <a:ext cx="5949527" cy="923330"/>
          </a:xfrm>
          <a:prstGeom prst="rect">
            <a:avLst/>
          </a:prstGeom>
          <a:noFill/>
        </p:spPr>
        <p:txBody>
          <a:bodyPr wrap="square" rtlCol="0">
            <a:spAutoFit/>
          </a:bodyPr>
          <a:lstStyle/>
          <a:p>
            <a:r>
              <a:rPr lang="en-US"/>
              <a:t>Purpose:</a:t>
            </a:r>
          </a:p>
          <a:p>
            <a:pPr marL="285750" indent="-285750">
              <a:buFontTx/>
              <a:buChar char="-"/>
            </a:pPr>
            <a:r>
              <a:rPr lang="en-US"/>
              <a:t>To obtain the optimal number of topics</a:t>
            </a:r>
          </a:p>
          <a:p>
            <a:pPr marL="285750" indent="-285750">
              <a:buFontTx/>
              <a:buChar char="-"/>
            </a:pPr>
            <a:r>
              <a:rPr lang="en-US"/>
              <a:t>To ensure the topics are clear and independent.</a:t>
            </a:r>
            <a:endParaRPr lang="en-SG"/>
          </a:p>
        </p:txBody>
      </p:sp>
      <p:sp>
        <p:nvSpPr>
          <p:cNvPr id="2" name="Rectangle 1">
            <a:extLst>
              <a:ext uri="{FF2B5EF4-FFF2-40B4-BE49-F238E27FC236}">
                <a16:creationId xmlns:a16="http://schemas.microsoft.com/office/drawing/2014/main" id="{BF7F89F6-FA75-459D-94E6-8603C5A0DE5B}"/>
              </a:ext>
            </a:extLst>
          </p:cNvPr>
          <p:cNvSpPr/>
          <p:nvPr/>
        </p:nvSpPr>
        <p:spPr>
          <a:xfrm>
            <a:off x="186497" y="2051891"/>
            <a:ext cx="3600451" cy="5873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Perplexity</a:t>
            </a:r>
          </a:p>
        </p:txBody>
      </p:sp>
      <p:sp>
        <p:nvSpPr>
          <p:cNvPr id="15" name="Rectangle 14">
            <a:extLst>
              <a:ext uri="{FF2B5EF4-FFF2-40B4-BE49-F238E27FC236}">
                <a16:creationId xmlns:a16="http://schemas.microsoft.com/office/drawing/2014/main" id="{AACC9C49-ECBE-4497-9CEC-84E4005B69DB}"/>
              </a:ext>
            </a:extLst>
          </p:cNvPr>
          <p:cNvSpPr/>
          <p:nvPr/>
        </p:nvSpPr>
        <p:spPr>
          <a:xfrm>
            <a:off x="4007847" y="2051298"/>
            <a:ext cx="4201322" cy="5873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Coherence</a:t>
            </a:r>
          </a:p>
        </p:txBody>
      </p:sp>
      <p:sp>
        <p:nvSpPr>
          <p:cNvPr id="16" name="Rectangle 15">
            <a:extLst>
              <a:ext uri="{FF2B5EF4-FFF2-40B4-BE49-F238E27FC236}">
                <a16:creationId xmlns:a16="http://schemas.microsoft.com/office/drawing/2014/main" id="{27A97909-6B0F-47AE-953A-0D2EDE0B0F35}"/>
              </a:ext>
            </a:extLst>
          </p:cNvPr>
          <p:cNvSpPr/>
          <p:nvPr/>
        </p:nvSpPr>
        <p:spPr>
          <a:xfrm>
            <a:off x="8405051" y="2032623"/>
            <a:ext cx="3600451" cy="5873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Human Evaluation</a:t>
            </a:r>
          </a:p>
        </p:txBody>
      </p:sp>
      <p:sp>
        <p:nvSpPr>
          <p:cNvPr id="6" name="TextBox 5">
            <a:extLst>
              <a:ext uri="{FF2B5EF4-FFF2-40B4-BE49-F238E27FC236}">
                <a16:creationId xmlns:a16="http://schemas.microsoft.com/office/drawing/2014/main" id="{45E947D0-143C-489F-9FA8-260F16D116E2}"/>
              </a:ext>
            </a:extLst>
          </p:cNvPr>
          <p:cNvSpPr txBox="1"/>
          <p:nvPr/>
        </p:nvSpPr>
        <p:spPr>
          <a:xfrm>
            <a:off x="232793" y="4064407"/>
            <a:ext cx="3501903" cy="2031325"/>
          </a:xfrm>
          <a:prstGeom prst="rect">
            <a:avLst/>
          </a:prstGeom>
          <a:noFill/>
        </p:spPr>
        <p:txBody>
          <a:bodyPr wrap="square" rtlCol="0">
            <a:spAutoFit/>
          </a:bodyPr>
          <a:lstStyle/>
          <a:p>
            <a:pPr marL="285750" indent="-285750">
              <a:buFontTx/>
              <a:buChar char="-"/>
            </a:pPr>
            <a:r>
              <a:rPr lang="en-US"/>
              <a:t>Assigns probability to words that actually occur (log-likelihood)</a:t>
            </a:r>
          </a:p>
          <a:p>
            <a:endParaRPr lang="en-US"/>
          </a:p>
          <a:p>
            <a:pPr marL="285750" indent="-285750">
              <a:buFontTx/>
              <a:buChar char="-"/>
            </a:pPr>
            <a:r>
              <a:rPr lang="en-US"/>
              <a:t>This predictive likelihood and human judgement are often not correlated</a:t>
            </a:r>
            <a:endParaRPr lang="en-SG"/>
          </a:p>
        </p:txBody>
      </p:sp>
      <p:sp>
        <p:nvSpPr>
          <p:cNvPr id="27" name="TextBox 26">
            <a:extLst>
              <a:ext uri="{FF2B5EF4-FFF2-40B4-BE49-F238E27FC236}">
                <a16:creationId xmlns:a16="http://schemas.microsoft.com/office/drawing/2014/main" id="{0D87E7F3-846B-4F4C-ADF9-825D0E064C77}"/>
              </a:ext>
            </a:extLst>
          </p:cNvPr>
          <p:cNvSpPr txBox="1"/>
          <p:nvPr/>
        </p:nvSpPr>
        <p:spPr>
          <a:xfrm>
            <a:off x="4295774" y="5251684"/>
            <a:ext cx="3711757" cy="923330"/>
          </a:xfrm>
          <a:prstGeom prst="rect">
            <a:avLst/>
          </a:prstGeom>
          <a:noFill/>
        </p:spPr>
        <p:txBody>
          <a:bodyPr wrap="square" rtlCol="0">
            <a:spAutoFit/>
          </a:bodyPr>
          <a:lstStyle/>
          <a:p>
            <a:pPr marL="285750" indent="-285750">
              <a:buFontTx/>
              <a:buChar char="-"/>
            </a:pPr>
            <a:r>
              <a:rPr lang="en-US"/>
              <a:t>Applied to top N words</a:t>
            </a:r>
          </a:p>
          <a:p>
            <a:endParaRPr lang="en-US"/>
          </a:p>
          <a:p>
            <a:pPr marL="285750" indent="-285750">
              <a:buFontTx/>
              <a:buChar char="-"/>
            </a:pPr>
            <a:r>
              <a:rPr lang="en-US"/>
              <a:t>Pairwise similarity score</a:t>
            </a:r>
            <a:endParaRPr lang="en-SG"/>
          </a:p>
        </p:txBody>
      </p:sp>
      <p:sp>
        <p:nvSpPr>
          <p:cNvPr id="5" name="Star: 5 Points 4">
            <a:extLst>
              <a:ext uri="{FF2B5EF4-FFF2-40B4-BE49-F238E27FC236}">
                <a16:creationId xmlns:a16="http://schemas.microsoft.com/office/drawing/2014/main" id="{56F6B2B7-221E-4570-860E-59F7324C9E63}"/>
              </a:ext>
            </a:extLst>
          </p:cNvPr>
          <p:cNvSpPr/>
          <p:nvPr/>
        </p:nvSpPr>
        <p:spPr>
          <a:xfrm>
            <a:off x="4944534" y="2137502"/>
            <a:ext cx="462844" cy="3792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itle 1">
            <a:extLst>
              <a:ext uri="{FF2B5EF4-FFF2-40B4-BE49-F238E27FC236}">
                <a16:creationId xmlns:a16="http://schemas.microsoft.com/office/drawing/2014/main" id="{01594062-3BAD-454E-A59E-689C91A4DE7F}"/>
              </a:ext>
            </a:extLst>
          </p:cNvPr>
          <p:cNvSpPr txBox="1">
            <a:spLocks/>
          </p:cNvSpPr>
          <p:nvPr/>
        </p:nvSpPr>
        <p:spPr>
          <a:xfrm>
            <a:off x="228600" y="91869"/>
            <a:ext cx="11734800"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pPr>
            <a:r>
              <a:rPr lang="en-US" sz="2800" b="1">
                <a:solidFill>
                  <a:schemeClr val="tx1">
                    <a:lumMod val="75000"/>
                    <a:lumOff val="25000"/>
                  </a:schemeClr>
                </a:solidFill>
              </a:rPr>
              <a:t>Results &amp; Analysis 1</a:t>
            </a:r>
          </a:p>
          <a:p>
            <a:pPr lvl="0" algn="ctr">
              <a:lnSpc>
                <a:spcPct val="100000"/>
              </a:lnSpc>
              <a:spcBef>
                <a:spcPts val="0"/>
              </a:spcBef>
            </a:pPr>
            <a:r>
              <a:rPr lang="en-US" sz="2800" b="1">
                <a:solidFill>
                  <a:srgbClr val="EB6047"/>
                </a:solidFill>
                <a:ea typeface="+mn-ea"/>
                <a:cs typeface="+mn-cs"/>
              </a:rPr>
              <a:t>Topic Modelling</a:t>
            </a:r>
            <a:endParaRPr lang="en-US" sz="2800">
              <a:solidFill>
                <a:schemeClr val="tx1">
                  <a:lumMod val="75000"/>
                  <a:lumOff val="25000"/>
                </a:schemeClr>
              </a:solidFill>
            </a:endParaRPr>
          </a:p>
        </p:txBody>
      </p:sp>
      <p:sp>
        <p:nvSpPr>
          <p:cNvPr id="22" name="Slide Number Placeholder 1">
            <a:extLst>
              <a:ext uri="{FF2B5EF4-FFF2-40B4-BE49-F238E27FC236}">
                <a16:creationId xmlns:a16="http://schemas.microsoft.com/office/drawing/2014/main" id="{8AF130CF-A1D4-45DE-AB3F-E0EAF82B293D}"/>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13</a:t>
            </a:fld>
            <a:endParaRPr lang="en-US"/>
          </a:p>
        </p:txBody>
      </p:sp>
    </p:spTree>
    <p:extLst>
      <p:ext uri="{BB962C8B-B14F-4D97-AF65-F5344CB8AC3E}">
        <p14:creationId xmlns:p14="http://schemas.microsoft.com/office/powerpoint/2010/main" val="3887579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37E1B8C-C500-4D4F-9257-45F011B5BB7D}"/>
              </a:ext>
            </a:extLst>
          </p:cNvPr>
          <p:cNvSpPr/>
          <p:nvPr/>
        </p:nvSpPr>
        <p:spPr>
          <a:xfrm>
            <a:off x="6881183" y="2145403"/>
            <a:ext cx="4591050" cy="439565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9" name="Rectangle 8">
            <a:extLst>
              <a:ext uri="{FF2B5EF4-FFF2-40B4-BE49-F238E27FC236}">
                <a16:creationId xmlns:a16="http://schemas.microsoft.com/office/drawing/2014/main" id="{49B25443-814C-4941-8577-6943B49443B0}"/>
              </a:ext>
            </a:extLst>
          </p:cNvPr>
          <p:cNvSpPr/>
          <p:nvPr/>
        </p:nvSpPr>
        <p:spPr>
          <a:xfrm>
            <a:off x="902751" y="2145403"/>
            <a:ext cx="4591050" cy="19330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57F5370-BF8E-406B-BEAE-B1224615626A}"/>
              </a:ext>
            </a:extLst>
          </p:cNvPr>
          <p:cNvSpPr/>
          <p:nvPr/>
        </p:nvSpPr>
        <p:spPr>
          <a:xfrm>
            <a:off x="2969673" y="1230289"/>
            <a:ext cx="8208979" cy="243656"/>
          </a:xfrm>
          <a:prstGeom prst="rect">
            <a:avLst/>
          </a:prstGeom>
        </p:spPr>
        <p:txBody>
          <a:bodyPr wrap="square" lIns="0" tIns="0" rIns="0" bIns="0" anchor="t">
            <a:spAutoFit/>
          </a:bodyPr>
          <a:lstStyle/>
          <a:p>
            <a:pPr>
              <a:lnSpc>
                <a:spcPts val="1900"/>
              </a:lnSpc>
            </a:pPr>
            <a:r>
              <a:rPr lang="en-US"/>
              <a:t>Performed the LDA model run twice due to observation of noisy words appearance</a:t>
            </a:r>
            <a:endParaRPr lang="en-US" sz="1400">
              <a:solidFill>
                <a:schemeClr val="tx1">
                  <a:lumMod val="75000"/>
                  <a:lumOff val="25000"/>
                </a:schemeClr>
              </a:solidFill>
              <a:cs typeface="Segoe UI" panose="020B0502040204020203" pitchFamily="34" charset="0"/>
            </a:endParaRPr>
          </a:p>
        </p:txBody>
      </p:sp>
      <p:sp>
        <p:nvSpPr>
          <p:cNvPr id="49" name="Rectangle: Rounded Corners 48">
            <a:extLst>
              <a:ext uri="{FF2B5EF4-FFF2-40B4-BE49-F238E27FC236}">
                <a16:creationId xmlns:a16="http://schemas.microsoft.com/office/drawing/2014/main" id="{A6F1EB87-C9BE-4EC4-9A9E-9747AC459264}"/>
              </a:ext>
            </a:extLst>
          </p:cNvPr>
          <p:cNvSpPr/>
          <p:nvPr/>
        </p:nvSpPr>
        <p:spPr>
          <a:xfrm>
            <a:off x="160087" y="965621"/>
            <a:ext cx="2580986" cy="664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mj-lt"/>
              </a:rPr>
              <a:t>Insights and Analysis</a:t>
            </a:r>
          </a:p>
        </p:txBody>
      </p:sp>
      <p:pic>
        <p:nvPicPr>
          <p:cNvPr id="5123" name="Picture 1">
            <a:extLst>
              <a:ext uri="{FF2B5EF4-FFF2-40B4-BE49-F238E27FC236}">
                <a16:creationId xmlns:a16="http://schemas.microsoft.com/office/drawing/2014/main" id="{8BAC8BA8-98C5-4A38-A0E7-586C0E013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587" y="2677888"/>
            <a:ext cx="2754693" cy="175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
            <a:extLst>
              <a:ext uri="{FF2B5EF4-FFF2-40B4-BE49-F238E27FC236}">
                <a16:creationId xmlns:a16="http://schemas.microsoft.com/office/drawing/2014/main" id="{F2CB9D09-0C27-44CB-BD5B-8E16DD803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587" y="4608010"/>
            <a:ext cx="2754694" cy="17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C5FA9AF-B0B2-4795-BDF6-9EAD42BE9BB7}"/>
              </a:ext>
            </a:extLst>
          </p:cNvPr>
          <p:cNvPicPr>
            <a:picLocks noChangeAspect="1"/>
          </p:cNvPicPr>
          <p:nvPr/>
        </p:nvPicPr>
        <p:blipFill>
          <a:blip r:embed="rId4"/>
          <a:stretch>
            <a:fillRect/>
          </a:stretch>
        </p:blipFill>
        <p:spPr>
          <a:xfrm>
            <a:off x="966654" y="2249991"/>
            <a:ext cx="4487958" cy="1666875"/>
          </a:xfrm>
          <a:prstGeom prst="rect">
            <a:avLst/>
          </a:prstGeom>
        </p:spPr>
      </p:pic>
      <p:sp>
        <p:nvSpPr>
          <p:cNvPr id="5" name="Rectangle 4">
            <a:extLst>
              <a:ext uri="{FF2B5EF4-FFF2-40B4-BE49-F238E27FC236}">
                <a16:creationId xmlns:a16="http://schemas.microsoft.com/office/drawing/2014/main" id="{0822DCB3-FF5F-4E7A-A49D-F811F0896FC8}"/>
              </a:ext>
            </a:extLst>
          </p:cNvPr>
          <p:cNvSpPr/>
          <p:nvPr/>
        </p:nvSpPr>
        <p:spPr>
          <a:xfrm>
            <a:off x="1656049" y="2249991"/>
            <a:ext cx="669143" cy="20582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18" name="Rectangle 17">
            <a:extLst>
              <a:ext uri="{FF2B5EF4-FFF2-40B4-BE49-F238E27FC236}">
                <a16:creationId xmlns:a16="http://schemas.microsoft.com/office/drawing/2014/main" id="{835C8B2F-9E23-452A-97AA-EF94B064B254}"/>
              </a:ext>
            </a:extLst>
          </p:cNvPr>
          <p:cNvSpPr/>
          <p:nvPr/>
        </p:nvSpPr>
        <p:spPr>
          <a:xfrm>
            <a:off x="1656048" y="2585271"/>
            <a:ext cx="669143" cy="20582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19" name="Rectangle 18">
            <a:extLst>
              <a:ext uri="{FF2B5EF4-FFF2-40B4-BE49-F238E27FC236}">
                <a16:creationId xmlns:a16="http://schemas.microsoft.com/office/drawing/2014/main" id="{B8F5FC9C-EA8A-40C4-830B-D0F46671D609}"/>
              </a:ext>
            </a:extLst>
          </p:cNvPr>
          <p:cNvSpPr/>
          <p:nvPr/>
        </p:nvSpPr>
        <p:spPr>
          <a:xfrm>
            <a:off x="1656047" y="2905496"/>
            <a:ext cx="669143" cy="20582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20" name="Rectangle 19">
            <a:extLst>
              <a:ext uri="{FF2B5EF4-FFF2-40B4-BE49-F238E27FC236}">
                <a16:creationId xmlns:a16="http://schemas.microsoft.com/office/drawing/2014/main" id="{907FB8BF-1E60-4855-98F6-20D6FA5EC45C}"/>
              </a:ext>
            </a:extLst>
          </p:cNvPr>
          <p:cNvSpPr/>
          <p:nvPr/>
        </p:nvSpPr>
        <p:spPr>
          <a:xfrm>
            <a:off x="3767876" y="3541222"/>
            <a:ext cx="669143" cy="20582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21" name="Rectangle 20">
            <a:extLst>
              <a:ext uri="{FF2B5EF4-FFF2-40B4-BE49-F238E27FC236}">
                <a16:creationId xmlns:a16="http://schemas.microsoft.com/office/drawing/2014/main" id="{30FCBA3E-B0D8-4FCA-9405-8177E0593497}"/>
              </a:ext>
            </a:extLst>
          </p:cNvPr>
          <p:cNvSpPr/>
          <p:nvPr/>
        </p:nvSpPr>
        <p:spPr>
          <a:xfrm>
            <a:off x="2692418" y="3547353"/>
            <a:ext cx="669143" cy="20582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6" name="Rectangle 5">
            <a:extLst>
              <a:ext uri="{FF2B5EF4-FFF2-40B4-BE49-F238E27FC236}">
                <a16:creationId xmlns:a16="http://schemas.microsoft.com/office/drawing/2014/main" id="{15985F26-D219-4FDA-9FE7-45CC29A647C4}"/>
              </a:ext>
            </a:extLst>
          </p:cNvPr>
          <p:cNvSpPr/>
          <p:nvPr/>
        </p:nvSpPr>
        <p:spPr>
          <a:xfrm>
            <a:off x="902751" y="1815652"/>
            <a:ext cx="4591050" cy="3297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Appearance of Noisy words in Run 1</a:t>
            </a:r>
          </a:p>
        </p:txBody>
      </p:sp>
      <p:sp>
        <p:nvSpPr>
          <p:cNvPr id="26" name="Rectangle 25">
            <a:extLst>
              <a:ext uri="{FF2B5EF4-FFF2-40B4-BE49-F238E27FC236}">
                <a16:creationId xmlns:a16="http://schemas.microsoft.com/office/drawing/2014/main" id="{A44E8372-DED9-44E5-9E5E-B801CF0E2585}"/>
              </a:ext>
            </a:extLst>
          </p:cNvPr>
          <p:cNvSpPr/>
          <p:nvPr/>
        </p:nvSpPr>
        <p:spPr>
          <a:xfrm>
            <a:off x="902751" y="4608010"/>
            <a:ext cx="4591050" cy="193304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33" name="Rectangle 32">
            <a:extLst>
              <a:ext uri="{FF2B5EF4-FFF2-40B4-BE49-F238E27FC236}">
                <a16:creationId xmlns:a16="http://schemas.microsoft.com/office/drawing/2014/main" id="{977C0662-EE5B-478A-ABA7-59450A1135BD}"/>
              </a:ext>
            </a:extLst>
          </p:cNvPr>
          <p:cNvSpPr/>
          <p:nvPr/>
        </p:nvSpPr>
        <p:spPr>
          <a:xfrm>
            <a:off x="902751" y="4278259"/>
            <a:ext cx="4591050" cy="3297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Most likely due to ‘Overlaps’</a:t>
            </a:r>
          </a:p>
        </p:txBody>
      </p:sp>
      <p:pic>
        <p:nvPicPr>
          <p:cNvPr id="34" name="Picture 1">
            <a:extLst>
              <a:ext uri="{FF2B5EF4-FFF2-40B4-BE49-F238E27FC236}">
                <a16:creationId xmlns:a16="http://schemas.microsoft.com/office/drawing/2014/main" id="{C83252CA-224D-4026-9732-8E68C21B5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457" y="4718071"/>
            <a:ext cx="3636432" cy="1695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38">
            <a:extLst>
              <a:ext uri="{FF2B5EF4-FFF2-40B4-BE49-F238E27FC236}">
                <a16:creationId xmlns:a16="http://schemas.microsoft.com/office/drawing/2014/main" id="{6277C977-0FC7-459D-A896-5977E0C38219}"/>
              </a:ext>
            </a:extLst>
          </p:cNvPr>
          <p:cNvSpPr/>
          <p:nvPr/>
        </p:nvSpPr>
        <p:spPr>
          <a:xfrm>
            <a:off x="6881183" y="1815652"/>
            <a:ext cx="4591050" cy="66605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Improvement in coherence score after removal of noise</a:t>
            </a:r>
          </a:p>
        </p:txBody>
      </p:sp>
      <p:sp>
        <p:nvSpPr>
          <p:cNvPr id="10" name="Flowchart: Extract 9">
            <a:extLst>
              <a:ext uri="{FF2B5EF4-FFF2-40B4-BE49-F238E27FC236}">
                <a16:creationId xmlns:a16="http://schemas.microsoft.com/office/drawing/2014/main" id="{2D9B71B7-9C30-4489-B7D0-E804E89BF7EE}"/>
              </a:ext>
            </a:extLst>
          </p:cNvPr>
          <p:cNvSpPr/>
          <p:nvPr/>
        </p:nvSpPr>
        <p:spPr>
          <a:xfrm rot="5400000">
            <a:off x="5097394" y="3956966"/>
            <a:ext cx="2316480" cy="419366"/>
          </a:xfrm>
          <a:prstGeom prst="flowChartExtra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730CD87C-08A4-467D-91A0-452DB855C31D}"/>
              </a:ext>
            </a:extLst>
          </p:cNvPr>
          <p:cNvSpPr txBox="1"/>
          <p:nvPr/>
        </p:nvSpPr>
        <p:spPr>
          <a:xfrm>
            <a:off x="10345679" y="3346456"/>
            <a:ext cx="917444" cy="369332"/>
          </a:xfrm>
          <a:prstGeom prst="rect">
            <a:avLst/>
          </a:prstGeom>
          <a:noFill/>
        </p:spPr>
        <p:txBody>
          <a:bodyPr wrap="square" rtlCol="0">
            <a:spAutoFit/>
          </a:bodyPr>
          <a:lstStyle/>
          <a:p>
            <a:r>
              <a:rPr lang="en-SG"/>
              <a:t>Run 1</a:t>
            </a:r>
          </a:p>
        </p:txBody>
      </p:sp>
      <p:sp>
        <p:nvSpPr>
          <p:cNvPr id="40" name="TextBox 39">
            <a:extLst>
              <a:ext uri="{FF2B5EF4-FFF2-40B4-BE49-F238E27FC236}">
                <a16:creationId xmlns:a16="http://schemas.microsoft.com/office/drawing/2014/main" id="{D464A87E-9615-4692-A54B-5F2333A7CB8B}"/>
              </a:ext>
            </a:extLst>
          </p:cNvPr>
          <p:cNvSpPr txBox="1"/>
          <p:nvPr/>
        </p:nvSpPr>
        <p:spPr>
          <a:xfrm>
            <a:off x="10348774" y="4686773"/>
            <a:ext cx="1084270" cy="1477328"/>
          </a:xfrm>
          <a:prstGeom prst="rect">
            <a:avLst/>
          </a:prstGeom>
          <a:noFill/>
        </p:spPr>
        <p:txBody>
          <a:bodyPr wrap="square" rtlCol="0">
            <a:spAutoFit/>
          </a:bodyPr>
          <a:lstStyle/>
          <a:p>
            <a:r>
              <a:rPr lang="en-SG"/>
              <a:t>Run 2 after removal of noisy words</a:t>
            </a:r>
          </a:p>
        </p:txBody>
      </p:sp>
      <p:sp>
        <p:nvSpPr>
          <p:cNvPr id="27" name="Title 1">
            <a:extLst>
              <a:ext uri="{FF2B5EF4-FFF2-40B4-BE49-F238E27FC236}">
                <a16:creationId xmlns:a16="http://schemas.microsoft.com/office/drawing/2014/main" id="{27F6A47C-1B50-4886-A973-3A930C11F8D8}"/>
              </a:ext>
            </a:extLst>
          </p:cNvPr>
          <p:cNvSpPr txBox="1">
            <a:spLocks/>
          </p:cNvSpPr>
          <p:nvPr/>
        </p:nvSpPr>
        <p:spPr>
          <a:xfrm>
            <a:off x="228600" y="91869"/>
            <a:ext cx="11734800"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pPr>
            <a:r>
              <a:rPr lang="en-US" sz="2800" b="1">
                <a:solidFill>
                  <a:schemeClr val="tx1">
                    <a:lumMod val="75000"/>
                    <a:lumOff val="25000"/>
                  </a:schemeClr>
                </a:solidFill>
              </a:rPr>
              <a:t>Results &amp; Analysis 1</a:t>
            </a:r>
          </a:p>
          <a:p>
            <a:pPr lvl="0" algn="ctr">
              <a:lnSpc>
                <a:spcPct val="100000"/>
              </a:lnSpc>
              <a:spcBef>
                <a:spcPts val="0"/>
              </a:spcBef>
            </a:pPr>
            <a:r>
              <a:rPr lang="en-US" sz="2800" b="1">
                <a:solidFill>
                  <a:srgbClr val="EB6047"/>
                </a:solidFill>
                <a:ea typeface="+mn-ea"/>
                <a:cs typeface="+mn-cs"/>
              </a:rPr>
              <a:t>Topic Modelling</a:t>
            </a:r>
            <a:endParaRPr lang="en-US" sz="2800">
              <a:solidFill>
                <a:schemeClr val="tx1">
                  <a:lumMod val="75000"/>
                  <a:lumOff val="25000"/>
                </a:schemeClr>
              </a:solidFill>
            </a:endParaRPr>
          </a:p>
        </p:txBody>
      </p:sp>
      <p:sp>
        <p:nvSpPr>
          <p:cNvPr id="28" name="Slide Number Placeholder 1">
            <a:extLst>
              <a:ext uri="{FF2B5EF4-FFF2-40B4-BE49-F238E27FC236}">
                <a16:creationId xmlns:a16="http://schemas.microsoft.com/office/drawing/2014/main" id="{FF333523-164B-401B-83F7-1381FF53E6DA}"/>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14</a:t>
            </a:fld>
            <a:endParaRPr lang="en-US"/>
          </a:p>
        </p:txBody>
      </p:sp>
    </p:spTree>
    <p:extLst>
      <p:ext uri="{BB962C8B-B14F-4D97-AF65-F5344CB8AC3E}">
        <p14:creationId xmlns:p14="http://schemas.microsoft.com/office/powerpoint/2010/main" val="323491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10" grpId="0" animBg="1"/>
      <p:bldP spid="12"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B25443-814C-4941-8577-6943B49443B0}"/>
              </a:ext>
            </a:extLst>
          </p:cNvPr>
          <p:cNvSpPr/>
          <p:nvPr/>
        </p:nvSpPr>
        <p:spPr>
          <a:xfrm>
            <a:off x="602301" y="2171529"/>
            <a:ext cx="3566161" cy="288710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57F5370-BF8E-406B-BEAE-B1224615626A}"/>
              </a:ext>
            </a:extLst>
          </p:cNvPr>
          <p:cNvSpPr/>
          <p:nvPr/>
        </p:nvSpPr>
        <p:spPr>
          <a:xfrm>
            <a:off x="2969673" y="1230289"/>
            <a:ext cx="8208979" cy="243656"/>
          </a:xfrm>
          <a:prstGeom prst="rect">
            <a:avLst/>
          </a:prstGeom>
        </p:spPr>
        <p:txBody>
          <a:bodyPr wrap="square" lIns="0" tIns="0" rIns="0" bIns="0" anchor="t">
            <a:spAutoFit/>
          </a:bodyPr>
          <a:lstStyle/>
          <a:p>
            <a:pPr>
              <a:lnSpc>
                <a:spcPts val="1900"/>
              </a:lnSpc>
            </a:pPr>
            <a:r>
              <a:rPr lang="en-US"/>
              <a:t>Have to incorporate other evaluation methods to determine optimal K</a:t>
            </a:r>
            <a:endParaRPr lang="en-US" sz="1400">
              <a:solidFill>
                <a:schemeClr val="tx1">
                  <a:lumMod val="75000"/>
                  <a:lumOff val="25000"/>
                </a:schemeClr>
              </a:solidFill>
              <a:cs typeface="Segoe UI" panose="020B0502040204020203" pitchFamily="34" charset="0"/>
            </a:endParaRPr>
          </a:p>
        </p:txBody>
      </p:sp>
      <p:sp>
        <p:nvSpPr>
          <p:cNvPr id="49" name="Rectangle: Rounded Corners 48">
            <a:extLst>
              <a:ext uri="{FF2B5EF4-FFF2-40B4-BE49-F238E27FC236}">
                <a16:creationId xmlns:a16="http://schemas.microsoft.com/office/drawing/2014/main" id="{A6F1EB87-C9BE-4EC4-9A9E-9747AC459264}"/>
              </a:ext>
            </a:extLst>
          </p:cNvPr>
          <p:cNvSpPr/>
          <p:nvPr/>
        </p:nvSpPr>
        <p:spPr>
          <a:xfrm>
            <a:off x="160087" y="965621"/>
            <a:ext cx="2580986" cy="664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mj-lt"/>
              </a:rPr>
              <a:t>Insights and Analysis</a:t>
            </a:r>
          </a:p>
        </p:txBody>
      </p:sp>
      <p:pic>
        <p:nvPicPr>
          <p:cNvPr id="5125" name="Picture 1">
            <a:extLst>
              <a:ext uri="{FF2B5EF4-FFF2-40B4-BE49-F238E27FC236}">
                <a16:creationId xmlns:a16="http://schemas.microsoft.com/office/drawing/2014/main" id="{F2CB9D09-0C27-44CB-BD5B-8E16DD803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224" y="3369227"/>
            <a:ext cx="2389537" cy="155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15985F26-D219-4FDA-9FE7-45CC29A647C4}"/>
              </a:ext>
            </a:extLst>
          </p:cNvPr>
          <p:cNvSpPr/>
          <p:nvPr/>
        </p:nvSpPr>
        <p:spPr>
          <a:xfrm>
            <a:off x="602301" y="1841778"/>
            <a:ext cx="3566161" cy="4525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Coherence score</a:t>
            </a:r>
          </a:p>
        </p:txBody>
      </p:sp>
      <p:sp>
        <p:nvSpPr>
          <p:cNvPr id="33" name="Rectangle 32">
            <a:extLst>
              <a:ext uri="{FF2B5EF4-FFF2-40B4-BE49-F238E27FC236}">
                <a16:creationId xmlns:a16="http://schemas.microsoft.com/office/drawing/2014/main" id="{977C0662-EE5B-478A-ABA7-59450A1135BD}"/>
              </a:ext>
            </a:extLst>
          </p:cNvPr>
          <p:cNvSpPr/>
          <p:nvPr/>
        </p:nvSpPr>
        <p:spPr>
          <a:xfrm>
            <a:off x="2101537" y="5627711"/>
            <a:ext cx="7969926" cy="825340"/>
          </a:xfrm>
          <a:prstGeom prst="rect">
            <a:avLst/>
          </a:prstGeom>
          <a:solidFill>
            <a:schemeClr val="bg1">
              <a:lumMod val="50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SG" sz="2400" b="1">
                <a:solidFill>
                  <a:schemeClr val="bg1"/>
                </a:solidFill>
              </a:rPr>
              <a:t>Final Selection = 22 topics</a:t>
            </a:r>
          </a:p>
        </p:txBody>
      </p:sp>
      <p:sp>
        <p:nvSpPr>
          <p:cNvPr id="10" name="Flowchart: Extract 9">
            <a:extLst>
              <a:ext uri="{FF2B5EF4-FFF2-40B4-BE49-F238E27FC236}">
                <a16:creationId xmlns:a16="http://schemas.microsoft.com/office/drawing/2014/main" id="{2D9B71B7-9C30-4489-B7D0-E804E89BF7EE}"/>
              </a:ext>
            </a:extLst>
          </p:cNvPr>
          <p:cNvSpPr/>
          <p:nvPr/>
        </p:nvSpPr>
        <p:spPr>
          <a:xfrm rot="10800000">
            <a:off x="4963889" y="5180616"/>
            <a:ext cx="2316480" cy="326858"/>
          </a:xfrm>
          <a:prstGeom prst="flowChartExtra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38003994-AD93-4964-9DC2-FFF085754C18}"/>
              </a:ext>
            </a:extLst>
          </p:cNvPr>
          <p:cNvSpPr txBox="1"/>
          <p:nvPr/>
        </p:nvSpPr>
        <p:spPr>
          <a:xfrm>
            <a:off x="822956" y="2429692"/>
            <a:ext cx="3345506" cy="923330"/>
          </a:xfrm>
          <a:prstGeom prst="rect">
            <a:avLst/>
          </a:prstGeom>
          <a:noFill/>
        </p:spPr>
        <p:txBody>
          <a:bodyPr wrap="square" rtlCol="0">
            <a:spAutoFit/>
          </a:bodyPr>
          <a:lstStyle/>
          <a:p>
            <a:pPr marL="285750" indent="-285750">
              <a:buFontTx/>
              <a:buChar char="-"/>
            </a:pPr>
            <a:r>
              <a:rPr lang="en-SG"/>
              <a:t>Varying optimal K (could be due to sub topics)</a:t>
            </a:r>
          </a:p>
          <a:p>
            <a:pPr marL="285750" indent="-285750">
              <a:buFontTx/>
              <a:buChar char="-"/>
            </a:pPr>
            <a:r>
              <a:rPr lang="en-SG"/>
              <a:t>14, 22 or 28 topics?</a:t>
            </a:r>
          </a:p>
        </p:txBody>
      </p:sp>
      <p:sp>
        <p:nvSpPr>
          <p:cNvPr id="46" name="Rectangle 45">
            <a:extLst>
              <a:ext uri="{FF2B5EF4-FFF2-40B4-BE49-F238E27FC236}">
                <a16:creationId xmlns:a16="http://schemas.microsoft.com/office/drawing/2014/main" id="{DACEEF34-C5D2-4A97-910B-7D43689D9F53}"/>
              </a:ext>
            </a:extLst>
          </p:cNvPr>
          <p:cNvSpPr/>
          <p:nvPr/>
        </p:nvSpPr>
        <p:spPr>
          <a:xfrm>
            <a:off x="4397062" y="2171529"/>
            <a:ext cx="3566161" cy="288710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48" name="Rectangle 47">
            <a:extLst>
              <a:ext uri="{FF2B5EF4-FFF2-40B4-BE49-F238E27FC236}">
                <a16:creationId xmlns:a16="http://schemas.microsoft.com/office/drawing/2014/main" id="{7D0AB4FA-7154-43E1-BDF9-E841D2E03868}"/>
              </a:ext>
            </a:extLst>
          </p:cNvPr>
          <p:cNvSpPr/>
          <p:nvPr/>
        </p:nvSpPr>
        <p:spPr>
          <a:xfrm>
            <a:off x="4397062" y="1841778"/>
            <a:ext cx="3566161" cy="4525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Perplexity</a:t>
            </a:r>
          </a:p>
        </p:txBody>
      </p:sp>
      <p:sp>
        <p:nvSpPr>
          <p:cNvPr id="50" name="TextBox 49">
            <a:extLst>
              <a:ext uri="{FF2B5EF4-FFF2-40B4-BE49-F238E27FC236}">
                <a16:creationId xmlns:a16="http://schemas.microsoft.com/office/drawing/2014/main" id="{98C96B39-68EF-407E-BD8F-41DBBCD65337}"/>
              </a:ext>
            </a:extLst>
          </p:cNvPr>
          <p:cNvSpPr txBox="1"/>
          <p:nvPr/>
        </p:nvSpPr>
        <p:spPr>
          <a:xfrm>
            <a:off x="4617717" y="2429692"/>
            <a:ext cx="3345506" cy="923330"/>
          </a:xfrm>
          <a:prstGeom prst="rect">
            <a:avLst/>
          </a:prstGeom>
          <a:noFill/>
        </p:spPr>
        <p:txBody>
          <a:bodyPr wrap="square" rtlCol="0">
            <a:spAutoFit/>
          </a:bodyPr>
          <a:lstStyle/>
          <a:p>
            <a:pPr marL="285750" indent="-285750">
              <a:buFontTx/>
              <a:buChar char="-"/>
            </a:pPr>
            <a:r>
              <a:rPr lang="en-SG"/>
              <a:t>Compared the three groups in perplexity</a:t>
            </a:r>
          </a:p>
          <a:p>
            <a:pPr marL="285750" indent="-285750">
              <a:buFontTx/>
              <a:buChar char="-"/>
            </a:pPr>
            <a:r>
              <a:rPr lang="en-SG"/>
              <a:t>22 topics = optimal</a:t>
            </a:r>
          </a:p>
        </p:txBody>
      </p:sp>
      <p:sp>
        <p:nvSpPr>
          <p:cNvPr id="51" name="Rectangle 50">
            <a:extLst>
              <a:ext uri="{FF2B5EF4-FFF2-40B4-BE49-F238E27FC236}">
                <a16:creationId xmlns:a16="http://schemas.microsoft.com/office/drawing/2014/main" id="{AD748598-FA3A-48B3-80F0-F88EC81A653A}"/>
              </a:ext>
            </a:extLst>
          </p:cNvPr>
          <p:cNvSpPr/>
          <p:nvPr/>
        </p:nvSpPr>
        <p:spPr>
          <a:xfrm>
            <a:off x="8191823" y="2164754"/>
            <a:ext cx="3566161" cy="288710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53" name="Rectangle 52">
            <a:extLst>
              <a:ext uri="{FF2B5EF4-FFF2-40B4-BE49-F238E27FC236}">
                <a16:creationId xmlns:a16="http://schemas.microsoft.com/office/drawing/2014/main" id="{673010B5-6C24-4CB8-A086-73662C14AB37}"/>
              </a:ext>
            </a:extLst>
          </p:cNvPr>
          <p:cNvSpPr/>
          <p:nvPr/>
        </p:nvSpPr>
        <p:spPr>
          <a:xfrm>
            <a:off x="8191823" y="1835003"/>
            <a:ext cx="3566161" cy="4525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Human Evaluation</a:t>
            </a:r>
          </a:p>
        </p:txBody>
      </p:sp>
      <p:sp>
        <p:nvSpPr>
          <p:cNvPr id="54" name="TextBox 53">
            <a:extLst>
              <a:ext uri="{FF2B5EF4-FFF2-40B4-BE49-F238E27FC236}">
                <a16:creationId xmlns:a16="http://schemas.microsoft.com/office/drawing/2014/main" id="{9B8980D5-8FCA-4F84-B9A8-E73CDDA93312}"/>
              </a:ext>
            </a:extLst>
          </p:cNvPr>
          <p:cNvSpPr txBox="1"/>
          <p:nvPr/>
        </p:nvSpPr>
        <p:spPr>
          <a:xfrm>
            <a:off x="8334100" y="2396788"/>
            <a:ext cx="3345506" cy="1200329"/>
          </a:xfrm>
          <a:prstGeom prst="rect">
            <a:avLst/>
          </a:prstGeom>
          <a:noFill/>
        </p:spPr>
        <p:txBody>
          <a:bodyPr wrap="square" rtlCol="0">
            <a:spAutoFit/>
          </a:bodyPr>
          <a:lstStyle/>
          <a:p>
            <a:pPr marL="285750" indent="-285750">
              <a:buFontTx/>
              <a:buChar char="-"/>
            </a:pPr>
            <a:r>
              <a:rPr lang="en-SG"/>
              <a:t>We also look into the top 10 words of each topics in the three groups</a:t>
            </a:r>
          </a:p>
          <a:p>
            <a:pPr marL="285750" indent="-285750">
              <a:buFontTx/>
              <a:buChar char="-"/>
            </a:pPr>
            <a:r>
              <a:rPr lang="en-SG"/>
              <a:t>22 topics perform better</a:t>
            </a:r>
          </a:p>
        </p:txBody>
      </p:sp>
      <p:pic>
        <p:nvPicPr>
          <p:cNvPr id="2050" name="Picture 1">
            <a:extLst>
              <a:ext uri="{FF2B5EF4-FFF2-40B4-BE49-F238E27FC236}">
                <a16:creationId xmlns:a16="http://schemas.microsoft.com/office/drawing/2014/main" id="{17007AAB-33ED-4115-A327-150A83E90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3888" y="3429000"/>
            <a:ext cx="2368317" cy="151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itle 1">
            <a:extLst>
              <a:ext uri="{FF2B5EF4-FFF2-40B4-BE49-F238E27FC236}">
                <a16:creationId xmlns:a16="http://schemas.microsoft.com/office/drawing/2014/main" id="{A3B99E73-06B5-4CB8-BC40-1A14CA6EF84E}"/>
              </a:ext>
            </a:extLst>
          </p:cNvPr>
          <p:cNvSpPr txBox="1">
            <a:spLocks/>
          </p:cNvSpPr>
          <p:nvPr/>
        </p:nvSpPr>
        <p:spPr>
          <a:xfrm>
            <a:off x="228600" y="91869"/>
            <a:ext cx="11734800"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pPr>
            <a:r>
              <a:rPr lang="en-US" sz="2800" b="1">
                <a:solidFill>
                  <a:schemeClr val="tx1">
                    <a:lumMod val="75000"/>
                    <a:lumOff val="25000"/>
                  </a:schemeClr>
                </a:solidFill>
              </a:rPr>
              <a:t>Results &amp; Analysis 1</a:t>
            </a:r>
          </a:p>
          <a:p>
            <a:pPr lvl="0" algn="ctr">
              <a:lnSpc>
                <a:spcPct val="100000"/>
              </a:lnSpc>
              <a:spcBef>
                <a:spcPts val="0"/>
              </a:spcBef>
            </a:pPr>
            <a:r>
              <a:rPr lang="en-US" sz="2800" b="1">
                <a:solidFill>
                  <a:srgbClr val="EB6047"/>
                </a:solidFill>
                <a:ea typeface="+mn-ea"/>
                <a:cs typeface="+mn-cs"/>
              </a:rPr>
              <a:t>Topic Modelling</a:t>
            </a:r>
            <a:endParaRPr lang="en-US" sz="2800">
              <a:solidFill>
                <a:schemeClr val="tx1">
                  <a:lumMod val="75000"/>
                  <a:lumOff val="25000"/>
                </a:schemeClr>
              </a:solidFill>
            </a:endParaRPr>
          </a:p>
        </p:txBody>
      </p:sp>
      <p:sp>
        <p:nvSpPr>
          <p:cNvPr id="23" name="Slide Number Placeholder 1">
            <a:extLst>
              <a:ext uri="{FF2B5EF4-FFF2-40B4-BE49-F238E27FC236}">
                <a16:creationId xmlns:a16="http://schemas.microsoft.com/office/drawing/2014/main" id="{F691AF40-F1B3-4D1D-B9E3-F57B11DBA2F5}"/>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15</a:t>
            </a:fld>
            <a:endParaRPr lang="en-US"/>
          </a:p>
        </p:txBody>
      </p:sp>
    </p:spTree>
    <p:extLst>
      <p:ext uri="{BB962C8B-B14F-4D97-AF65-F5344CB8AC3E}">
        <p14:creationId xmlns:p14="http://schemas.microsoft.com/office/powerpoint/2010/main" val="5838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B25443-814C-4941-8577-6943B49443B0}"/>
              </a:ext>
            </a:extLst>
          </p:cNvPr>
          <p:cNvSpPr/>
          <p:nvPr/>
        </p:nvSpPr>
        <p:spPr>
          <a:xfrm>
            <a:off x="602301" y="2171529"/>
            <a:ext cx="3566161" cy="449834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57F5370-BF8E-406B-BEAE-B1224615626A}"/>
              </a:ext>
            </a:extLst>
          </p:cNvPr>
          <p:cNvSpPr/>
          <p:nvPr/>
        </p:nvSpPr>
        <p:spPr>
          <a:xfrm>
            <a:off x="2969673" y="1230289"/>
            <a:ext cx="8208979" cy="243656"/>
          </a:xfrm>
          <a:prstGeom prst="rect">
            <a:avLst/>
          </a:prstGeom>
        </p:spPr>
        <p:txBody>
          <a:bodyPr wrap="square" lIns="0" tIns="0" rIns="0" bIns="0" anchor="t">
            <a:spAutoFit/>
          </a:bodyPr>
          <a:lstStyle/>
          <a:p>
            <a:pPr>
              <a:lnSpc>
                <a:spcPts val="1900"/>
              </a:lnSpc>
            </a:pPr>
            <a:r>
              <a:rPr lang="en-US"/>
              <a:t>Analysis of the 22 topics</a:t>
            </a:r>
            <a:endParaRPr lang="en-US" sz="1400">
              <a:solidFill>
                <a:schemeClr val="tx1">
                  <a:lumMod val="75000"/>
                  <a:lumOff val="25000"/>
                </a:schemeClr>
              </a:solidFill>
              <a:cs typeface="Segoe UI" panose="020B0502040204020203" pitchFamily="34" charset="0"/>
            </a:endParaRPr>
          </a:p>
        </p:txBody>
      </p:sp>
      <p:sp>
        <p:nvSpPr>
          <p:cNvPr id="49" name="Rectangle: Rounded Corners 48">
            <a:extLst>
              <a:ext uri="{FF2B5EF4-FFF2-40B4-BE49-F238E27FC236}">
                <a16:creationId xmlns:a16="http://schemas.microsoft.com/office/drawing/2014/main" id="{A6F1EB87-C9BE-4EC4-9A9E-9747AC459264}"/>
              </a:ext>
            </a:extLst>
          </p:cNvPr>
          <p:cNvSpPr/>
          <p:nvPr/>
        </p:nvSpPr>
        <p:spPr>
          <a:xfrm>
            <a:off x="160087" y="965621"/>
            <a:ext cx="2580986" cy="664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mj-lt"/>
              </a:rPr>
              <a:t>Insights and Analysis</a:t>
            </a:r>
          </a:p>
        </p:txBody>
      </p:sp>
      <p:sp>
        <p:nvSpPr>
          <p:cNvPr id="6" name="Rectangle 5">
            <a:extLst>
              <a:ext uri="{FF2B5EF4-FFF2-40B4-BE49-F238E27FC236}">
                <a16:creationId xmlns:a16="http://schemas.microsoft.com/office/drawing/2014/main" id="{15985F26-D219-4FDA-9FE7-45CC29A647C4}"/>
              </a:ext>
            </a:extLst>
          </p:cNvPr>
          <p:cNvSpPr/>
          <p:nvPr/>
        </p:nvSpPr>
        <p:spPr>
          <a:xfrm>
            <a:off x="602301" y="1841778"/>
            <a:ext cx="3566161" cy="4525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Topic naming issues</a:t>
            </a:r>
          </a:p>
        </p:txBody>
      </p:sp>
      <p:sp>
        <p:nvSpPr>
          <p:cNvPr id="2" name="TextBox 1">
            <a:extLst>
              <a:ext uri="{FF2B5EF4-FFF2-40B4-BE49-F238E27FC236}">
                <a16:creationId xmlns:a16="http://schemas.microsoft.com/office/drawing/2014/main" id="{38003994-AD93-4964-9DC2-FFF085754C18}"/>
              </a:ext>
            </a:extLst>
          </p:cNvPr>
          <p:cNvSpPr txBox="1"/>
          <p:nvPr/>
        </p:nvSpPr>
        <p:spPr>
          <a:xfrm>
            <a:off x="822956" y="2429692"/>
            <a:ext cx="3345506" cy="923330"/>
          </a:xfrm>
          <a:prstGeom prst="rect">
            <a:avLst/>
          </a:prstGeom>
          <a:noFill/>
        </p:spPr>
        <p:txBody>
          <a:bodyPr wrap="square" rtlCol="0">
            <a:spAutoFit/>
          </a:bodyPr>
          <a:lstStyle/>
          <a:p>
            <a:pPr marL="285750" indent="-285750">
              <a:buFontTx/>
              <a:buChar char="-"/>
            </a:pPr>
            <a:r>
              <a:rPr lang="en-SG"/>
              <a:t>Some topics are obvious</a:t>
            </a:r>
          </a:p>
          <a:p>
            <a:pPr marL="285750" indent="-285750">
              <a:buFontTx/>
              <a:buChar char="-"/>
            </a:pPr>
            <a:r>
              <a:rPr lang="en-SG"/>
              <a:t>Others are hard as some topics overlap</a:t>
            </a:r>
          </a:p>
        </p:txBody>
      </p:sp>
      <p:sp>
        <p:nvSpPr>
          <p:cNvPr id="46" name="Rectangle 45">
            <a:extLst>
              <a:ext uri="{FF2B5EF4-FFF2-40B4-BE49-F238E27FC236}">
                <a16:creationId xmlns:a16="http://schemas.microsoft.com/office/drawing/2014/main" id="{DACEEF34-C5D2-4A97-910B-7D43689D9F53}"/>
              </a:ext>
            </a:extLst>
          </p:cNvPr>
          <p:cNvSpPr/>
          <p:nvPr/>
        </p:nvSpPr>
        <p:spPr>
          <a:xfrm>
            <a:off x="4397062" y="2171528"/>
            <a:ext cx="3566161" cy="449834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48" name="Rectangle 47">
            <a:extLst>
              <a:ext uri="{FF2B5EF4-FFF2-40B4-BE49-F238E27FC236}">
                <a16:creationId xmlns:a16="http://schemas.microsoft.com/office/drawing/2014/main" id="{7D0AB4FA-7154-43E1-BDF9-E841D2E03868}"/>
              </a:ext>
            </a:extLst>
          </p:cNvPr>
          <p:cNvSpPr/>
          <p:nvPr/>
        </p:nvSpPr>
        <p:spPr>
          <a:xfrm>
            <a:off x="4397062" y="1841778"/>
            <a:ext cx="3566161" cy="4525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Overlapping of topics observed</a:t>
            </a:r>
          </a:p>
        </p:txBody>
      </p:sp>
      <p:sp>
        <p:nvSpPr>
          <p:cNvPr id="51" name="Rectangle 50">
            <a:extLst>
              <a:ext uri="{FF2B5EF4-FFF2-40B4-BE49-F238E27FC236}">
                <a16:creationId xmlns:a16="http://schemas.microsoft.com/office/drawing/2014/main" id="{AD748598-FA3A-48B3-80F0-F88EC81A653A}"/>
              </a:ext>
            </a:extLst>
          </p:cNvPr>
          <p:cNvSpPr/>
          <p:nvPr/>
        </p:nvSpPr>
        <p:spPr>
          <a:xfrm>
            <a:off x="8191823" y="2164753"/>
            <a:ext cx="3566161" cy="450511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53" name="Rectangle 52">
            <a:extLst>
              <a:ext uri="{FF2B5EF4-FFF2-40B4-BE49-F238E27FC236}">
                <a16:creationId xmlns:a16="http://schemas.microsoft.com/office/drawing/2014/main" id="{673010B5-6C24-4CB8-A086-73662C14AB37}"/>
              </a:ext>
            </a:extLst>
          </p:cNvPr>
          <p:cNvSpPr/>
          <p:nvPr/>
        </p:nvSpPr>
        <p:spPr>
          <a:xfrm>
            <a:off x="8191823" y="1835003"/>
            <a:ext cx="3566161" cy="4525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Topics given show subtopics</a:t>
            </a:r>
          </a:p>
        </p:txBody>
      </p:sp>
      <p:sp>
        <p:nvSpPr>
          <p:cNvPr id="54" name="TextBox 53">
            <a:extLst>
              <a:ext uri="{FF2B5EF4-FFF2-40B4-BE49-F238E27FC236}">
                <a16:creationId xmlns:a16="http://schemas.microsoft.com/office/drawing/2014/main" id="{9B8980D5-8FCA-4F84-B9A8-E73CDDA93312}"/>
              </a:ext>
            </a:extLst>
          </p:cNvPr>
          <p:cNvSpPr txBox="1"/>
          <p:nvPr/>
        </p:nvSpPr>
        <p:spPr>
          <a:xfrm>
            <a:off x="8334100" y="2396788"/>
            <a:ext cx="3345506" cy="923330"/>
          </a:xfrm>
          <a:prstGeom prst="rect">
            <a:avLst/>
          </a:prstGeom>
          <a:noFill/>
        </p:spPr>
        <p:txBody>
          <a:bodyPr wrap="square" rtlCol="0">
            <a:spAutoFit/>
          </a:bodyPr>
          <a:lstStyle/>
          <a:p>
            <a:pPr marL="285750" indent="-285750">
              <a:buFontTx/>
              <a:buChar char="-"/>
            </a:pPr>
            <a:r>
              <a:rPr lang="en-SG"/>
              <a:t>Top 10 words produce sub topics occurrence such as Election and US Election</a:t>
            </a:r>
          </a:p>
        </p:txBody>
      </p:sp>
      <p:pic>
        <p:nvPicPr>
          <p:cNvPr id="3074" name="Picture 1">
            <a:extLst>
              <a:ext uri="{FF2B5EF4-FFF2-40B4-BE49-F238E27FC236}">
                <a16:creationId xmlns:a16="http://schemas.microsoft.com/office/drawing/2014/main" id="{7AFEDE6E-39CF-43C4-B40E-8BCB2BFEC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316"/>
          <a:stretch/>
        </p:blipFill>
        <p:spPr bwMode="auto">
          <a:xfrm>
            <a:off x="1450580" y="3392211"/>
            <a:ext cx="1610217" cy="320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
            <a:extLst>
              <a:ext uri="{FF2B5EF4-FFF2-40B4-BE49-F238E27FC236}">
                <a16:creationId xmlns:a16="http://schemas.microsoft.com/office/drawing/2014/main" id="{73641C94-CA77-443F-AC01-CA8C0F796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663" y="3630021"/>
            <a:ext cx="2946794" cy="283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374542CB-D398-4DF1-A710-37D5B270F0B3}"/>
              </a:ext>
            </a:extLst>
          </p:cNvPr>
          <p:cNvSpPr txBox="1"/>
          <p:nvPr/>
        </p:nvSpPr>
        <p:spPr>
          <a:xfrm>
            <a:off x="4575307" y="2429692"/>
            <a:ext cx="3345506" cy="1200329"/>
          </a:xfrm>
          <a:prstGeom prst="rect">
            <a:avLst/>
          </a:prstGeom>
          <a:noFill/>
        </p:spPr>
        <p:txBody>
          <a:bodyPr wrap="square" rtlCol="0">
            <a:spAutoFit/>
          </a:bodyPr>
          <a:lstStyle/>
          <a:p>
            <a:pPr marL="285750" indent="-285750">
              <a:buFontTx/>
              <a:buChar char="-"/>
            </a:pPr>
            <a:r>
              <a:rPr lang="en-SG"/>
              <a:t>Two clusters of topic overlapping observed</a:t>
            </a:r>
          </a:p>
          <a:p>
            <a:pPr marL="285750" indent="-285750">
              <a:buFontTx/>
              <a:buChar char="-"/>
            </a:pPr>
            <a:r>
              <a:rPr lang="en-SG"/>
              <a:t>Could be due to sub topics emerging</a:t>
            </a:r>
          </a:p>
        </p:txBody>
      </p:sp>
      <p:sp>
        <p:nvSpPr>
          <p:cNvPr id="5" name="Oval 4">
            <a:extLst>
              <a:ext uri="{FF2B5EF4-FFF2-40B4-BE49-F238E27FC236}">
                <a16:creationId xmlns:a16="http://schemas.microsoft.com/office/drawing/2014/main" id="{25025E87-9031-47B7-A14F-59CFB840D1E9}"/>
              </a:ext>
            </a:extLst>
          </p:cNvPr>
          <p:cNvSpPr/>
          <p:nvPr/>
        </p:nvSpPr>
        <p:spPr>
          <a:xfrm>
            <a:off x="6949440" y="4663440"/>
            <a:ext cx="772017" cy="71845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B5AC0F33-FF27-4C01-9AC3-A22CA0A85D56}"/>
              </a:ext>
            </a:extLst>
          </p:cNvPr>
          <p:cNvSpPr/>
          <p:nvPr/>
        </p:nvSpPr>
        <p:spPr>
          <a:xfrm>
            <a:off x="5090034" y="4431489"/>
            <a:ext cx="772017" cy="71845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076" name="Picture 1">
            <a:extLst>
              <a:ext uri="{FF2B5EF4-FFF2-40B4-BE49-F238E27FC236}">
                <a16:creationId xmlns:a16="http://schemas.microsoft.com/office/drawing/2014/main" id="{AE718E00-040B-4684-B706-EC97CBD3F1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58"/>
          <a:stretch/>
        </p:blipFill>
        <p:spPr bwMode="auto">
          <a:xfrm>
            <a:off x="9390112" y="3392211"/>
            <a:ext cx="757025" cy="319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1">
            <a:extLst>
              <a:ext uri="{FF2B5EF4-FFF2-40B4-BE49-F238E27FC236}">
                <a16:creationId xmlns:a16="http://schemas.microsoft.com/office/drawing/2014/main" id="{FFFB5D36-476C-4A48-B72C-CBDBAB811BBC}"/>
              </a:ext>
            </a:extLst>
          </p:cNvPr>
          <p:cNvSpPr txBox="1">
            <a:spLocks/>
          </p:cNvSpPr>
          <p:nvPr/>
        </p:nvSpPr>
        <p:spPr>
          <a:xfrm>
            <a:off x="228600" y="91869"/>
            <a:ext cx="11734800"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pPr>
            <a:r>
              <a:rPr lang="en-US" sz="2800" b="1">
                <a:solidFill>
                  <a:schemeClr val="tx1">
                    <a:lumMod val="75000"/>
                    <a:lumOff val="25000"/>
                  </a:schemeClr>
                </a:solidFill>
              </a:rPr>
              <a:t>Results &amp; Analysis 1</a:t>
            </a:r>
          </a:p>
          <a:p>
            <a:pPr lvl="0" algn="ctr">
              <a:lnSpc>
                <a:spcPct val="100000"/>
              </a:lnSpc>
              <a:spcBef>
                <a:spcPts val="0"/>
              </a:spcBef>
            </a:pPr>
            <a:r>
              <a:rPr lang="en-US" sz="2800" b="1">
                <a:solidFill>
                  <a:srgbClr val="EB6047"/>
                </a:solidFill>
                <a:ea typeface="+mn-ea"/>
                <a:cs typeface="+mn-cs"/>
              </a:rPr>
              <a:t>Topic Modelling</a:t>
            </a:r>
            <a:endParaRPr lang="en-US" sz="2800">
              <a:solidFill>
                <a:schemeClr val="tx1">
                  <a:lumMod val="75000"/>
                  <a:lumOff val="25000"/>
                </a:schemeClr>
              </a:solidFill>
            </a:endParaRPr>
          </a:p>
        </p:txBody>
      </p:sp>
      <p:sp>
        <p:nvSpPr>
          <p:cNvPr id="24" name="Slide Number Placeholder 1">
            <a:extLst>
              <a:ext uri="{FF2B5EF4-FFF2-40B4-BE49-F238E27FC236}">
                <a16:creationId xmlns:a16="http://schemas.microsoft.com/office/drawing/2014/main" id="{53A59FB9-57BB-44AD-8A07-A86E6FC35E44}"/>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16</a:t>
            </a:fld>
            <a:endParaRPr lang="en-US"/>
          </a:p>
        </p:txBody>
      </p:sp>
    </p:spTree>
    <p:extLst>
      <p:ext uri="{BB962C8B-B14F-4D97-AF65-F5344CB8AC3E}">
        <p14:creationId xmlns:p14="http://schemas.microsoft.com/office/powerpoint/2010/main" val="1017100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7E0C180-F648-4A01-BF7C-AA1857D3DC2F}"/>
              </a:ext>
            </a:extLst>
          </p:cNvPr>
          <p:cNvSpPr/>
          <p:nvPr/>
        </p:nvSpPr>
        <p:spPr>
          <a:xfrm>
            <a:off x="6326778" y="2189489"/>
            <a:ext cx="5400091" cy="327568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22" name="Rectangle 21">
            <a:extLst>
              <a:ext uri="{FF2B5EF4-FFF2-40B4-BE49-F238E27FC236}">
                <a16:creationId xmlns:a16="http://schemas.microsoft.com/office/drawing/2014/main" id="{D29629EA-32C9-42BA-B275-3E1D0E9EBAAD}"/>
              </a:ext>
            </a:extLst>
          </p:cNvPr>
          <p:cNvSpPr/>
          <p:nvPr/>
        </p:nvSpPr>
        <p:spPr>
          <a:xfrm>
            <a:off x="6326778" y="1859739"/>
            <a:ext cx="5400091" cy="6563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US ELECTION the HOTTEST topic during this period</a:t>
            </a:r>
          </a:p>
        </p:txBody>
      </p:sp>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57F5370-BF8E-406B-BEAE-B1224615626A}"/>
              </a:ext>
            </a:extLst>
          </p:cNvPr>
          <p:cNvSpPr/>
          <p:nvPr/>
        </p:nvSpPr>
        <p:spPr>
          <a:xfrm>
            <a:off x="2969673" y="1230289"/>
            <a:ext cx="8208979" cy="243656"/>
          </a:xfrm>
          <a:prstGeom prst="rect">
            <a:avLst/>
          </a:prstGeom>
        </p:spPr>
        <p:txBody>
          <a:bodyPr wrap="square" lIns="0" tIns="0" rIns="0" bIns="0" anchor="t">
            <a:spAutoFit/>
          </a:bodyPr>
          <a:lstStyle/>
          <a:p>
            <a:pPr>
              <a:lnSpc>
                <a:spcPts val="1900"/>
              </a:lnSpc>
            </a:pPr>
            <a:r>
              <a:rPr lang="en-US"/>
              <a:t>Analysis of the 22 topics</a:t>
            </a:r>
            <a:endParaRPr lang="en-US" sz="1400">
              <a:solidFill>
                <a:schemeClr val="tx1">
                  <a:lumMod val="75000"/>
                  <a:lumOff val="25000"/>
                </a:schemeClr>
              </a:solidFill>
              <a:cs typeface="Segoe UI" panose="020B0502040204020203" pitchFamily="34" charset="0"/>
            </a:endParaRPr>
          </a:p>
        </p:txBody>
      </p:sp>
      <p:sp>
        <p:nvSpPr>
          <p:cNvPr id="49" name="Rectangle: Rounded Corners 48">
            <a:extLst>
              <a:ext uri="{FF2B5EF4-FFF2-40B4-BE49-F238E27FC236}">
                <a16:creationId xmlns:a16="http://schemas.microsoft.com/office/drawing/2014/main" id="{A6F1EB87-C9BE-4EC4-9A9E-9747AC459264}"/>
              </a:ext>
            </a:extLst>
          </p:cNvPr>
          <p:cNvSpPr/>
          <p:nvPr/>
        </p:nvSpPr>
        <p:spPr>
          <a:xfrm>
            <a:off x="160087" y="965621"/>
            <a:ext cx="2580986" cy="664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mj-lt"/>
              </a:rPr>
              <a:t>Insights and Analysis</a:t>
            </a:r>
          </a:p>
        </p:txBody>
      </p:sp>
      <p:sp>
        <p:nvSpPr>
          <p:cNvPr id="41" name="Title 1">
            <a:extLst>
              <a:ext uri="{FF2B5EF4-FFF2-40B4-BE49-F238E27FC236}">
                <a16:creationId xmlns:a16="http://schemas.microsoft.com/office/drawing/2014/main" id="{4D55F5A0-8DCA-43F3-9F67-6515099BDA35}"/>
              </a:ext>
            </a:extLst>
          </p:cNvPr>
          <p:cNvSpPr txBox="1">
            <a:spLocks/>
          </p:cNvSpPr>
          <p:nvPr/>
        </p:nvSpPr>
        <p:spPr>
          <a:xfrm>
            <a:off x="228600" y="91869"/>
            <a:ext cx="11734800"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pPr>
            <a:r>
              <a:rPr lang="en-US" sz="2800" b="1">
                <a:solidFill>
                  <a:schemeClr val="tx1">
                    <a:lumMod val="75000"/>
                    <a:lumOff val="25000"/>
                  </a:schemeClr>
                </a:solidFill>
              </a:rPr>
              <a:t>Results &amp; Analysis 1</a:t>
            </a:r>
          </a:p>
          <a:p>
            <a:pPr lvl="0" algn="ctr">
              <a:lnSpc>
                <a:spcPct val="100000"/>
              </a:lnSpc>
              <a:spcBef>
                <a:spcPts val="0"/>
              </a:spcBef>
            </a:pPr>
            <a:r>
              <a:rPr lang="en-US" sz="2800" b="1">
                <a:solidFill>
                  <a:srgbClr val="EB6047"/>
                </a:solidFill>
                <a:ea typeface="+mn-ea"/>
                <a:cs typeface="+mn-cs"/>
              </a:rPr>
              <a:t>Topic Modelling</a:t>
            </a:r>
            <a:endParaRPr lang="en-US" sz="2800">
              <a:solidFill>
                <a:schemeClr val="tx1">
                  <a:lumMod val="75000"/>
                  <a:lumOff val="25000"/>
                </a:schemeClr>
              </a:solidFill>
            </a:endParaRPr>
          </a:p>
        </p:txBody>
      </p:sp>
      <p:sp>
        <p:nvSpPr>
          <p:cNvPr id="46" name="Rectangle 45">
            <a:extLst>
              <a:ext uri="{FF2B5EF4-FFF2-40B4-BE49-F238E27FC236}">
                <a16:creationId xmlns:a16="http://schemas.microsoft.com/office/drawing/2014/main" id="{DACEEF34-C5D2-4A97-910B-7D43689D9F53}"/>
              </a:ext>
            </a:extLst>
          </p:cNvPr>
          <p:cNvSpPr/>
          <p:nvPr/>
        </p:nvSpPr>
        <p:spPr>
          <a:xfrm>
            <a:off x="465131" y="2197654"/>
            <a:ext cx="5400091" cy="327568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48" name="Rectangle 47">
            <a:extLst>
              <a:ext uri="{FF2B5EF4-FFF2-40B4-BE49-F238E27FC236}">
                <a16:creationId xmlns:a16="http://schemas.microsoft.com/office/drawing/2014/main" id="{7D0AB4FA-7154-43E1-BDF9-E841D2E03868}"/>
              </a:ext>
            </a:extLst>
          </p:cNvPr>
          <p:cNvSpPr/>
          <p:nvPr/>
        </p:nvSpPr>
        <p:spPr>
          <a:xfrm>
            <a:off x="465131" y="1867904"/>
            <a:ext cx="5400091"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b="1"/>
              <a:t>Multiple topics per article</a:t>
            </a:r>
          </a:p>
        </p:txBody>
      </p:sp>
      <p:sp>
        <p:nvSpPr>
          <p:cNvPr id="50" name="TextBox 49">
            <a:extLst>
              <a:ext uri="{FF2B5EF4-FFF2-40B4-BE49-F238E27FC236}">
                <a16:creationId xmlns:a16="http://schemas.microsoft.com/office/drawing/2014/main" id="{98C96B39-68EF-407E-BD8F-41DBBCD65337}"/>
              </a:ext>
            </a:extLst>
          </p:cNvPr>
          <p:cNvSpPr txBox="1"/>
          <p:nvPr/>
        </p:nvSpPr>
        <p:spPr>
          <a:xfrm>
            <a:off x="685785" y="2795456"/>
            <a:ext cx="4787551" cy="646331"/>
          </a:xfrm>
          <a:prstGeom prst="rect">
            <a:avLst/>
          </a:prstGeom>
          <a:noFill/>
        </p:spPr>
        <p:txBody>
          <a:bodyPr wrap="square" rtlCol="0">
            <a:spAutoFit/>
          </a:bodyPr>
          <a:lstStyle/>
          <a:p>
            <a:pPr marL="285750" indent="-285750">
              <a:buFontTx/>
              <a:buChar char="-"/>
            </a:pPr>
            <a:r>
              <a:rPr lang="en-SG"/>
              <a:t>Soft clustering success</a:t>
            </a:r>
          </a:p>
          <a:p>
            <a:pPr marL="285750" indent="-285750">
              <a:buFontTx/>
              <a:buChar char="-"/>
            </a:pPr>
            <a:r>
              <a:rPr lang="en-SG"/>
              <a:t>Dominant topic seems accurate</a:t>
            </a:r>
          </a:p>
        </p:txBody>
      </p:sp>
      <p:pic>
        <p:nvPicPr>
          <p:cNvPr id="3075" name="Picture 1">
            <a:extLst>
              <a:ext uri="{FF2B5EF4-FFF2-40B4-BE49-F238E27FC236}">
                <a16:creationId xmlns:a16="http://schemas.microsoft.com/office/drawing/2014/main" id="{E537ABB8-2E20-41A0-904F-9F44A9DBFA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681" b="86029"/>
          <a:stretch/>
        </p:blipFill>
        <p:spPr bwMode="auto">
          <a:xfrm>
            <a:off x="556920" y="3788089"/>
            <a:ext cx="5216512" cy="104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7D8B1A3-6794-4F23-B016-F6D431E8D686}"/>
              </a:ext>
            </a:extLst>
          </p:cNvPr>
          <p:cNvPicPr>
            <a:picLocks noChangeAspect="1"/>
          </p:cNvPicPr>
          <p:nvPr/>
        </p:nvPicPr>
        <p:blipFill>
          <a:blip r:embed="rId3"/>
          <a:stretch>
            <a:fillRect/>
          </a:stretch>
        </p:blipFill>
        <p:spPr>
          <a:xfrm>
            <a:off x="6469054" y="2725374"/>
            <a:ext cx="2551703" cy="2597457"/>
          </a:xfrm>
          <a:prstGeom prst="rect">
            <a:avLst/>
          </a:prstGeom>
        </p:spPr>
      </p:pic>
      <p:pic>
        <p:nvPicPr>
          <p:cNvPr id="4" name="Picture 3">
            <a:extLst>
              <a:ext uri="{FF2B5EF4-FFF2-40B4-BE49-F238E27FC236}">
                <a16:creationId xmlns:a16="http://schemas.microsoft.com/office/drawing/2014/main" id="{3264A51E-217C-4C7F-B1EA-7F994BABD4FB}"/>
              </a:ext>
            </a:extLst>
          </p:cNvPr>
          <p:cNvPicPr>
            <a:picLocks noChangeAspect="1"/>
          </p:cNvPicPr>
          <p:nvPr/>
        </p:nvPicPr>
        <p:blipFill rotWithShape="1">
          <a:blip r:embed="rId4"/>
          <a:srcRect r="10428"/>
          <a:stretch/>
        </p:blipFill>
        <p:spPr>
          <a:xfrm>
            <a:off x="9026823" y="2673119"/>
            <a:ext cx="2608257" cy="2672041"/>
          </a:xfrm>
          <a:prstGeom prst="rect">
            <a:avLst/>
          </a:prstGeom>
        </p:spPr>
      </p:pic>
      <p:sp>
        <p:nvSpPr>
          <p:cNvPr id="25" name="Rectangle 24">
            <a:extLst>
              <a:ext uri="{FF2B5EF4-FFF2-40B4-BE49-F238E27FC236}">
                <a16:creationId xmlns:a16="http://schemas.microsoft.com/office/drawing/2014/main" id="{8AFA4DCD-E213-493B-987B-759F06475D91}"/>
              </a:ext>
            </a:extLst>
          </p:cNvPr>
          <p:cNvSpPr/>
          <p:nvPr/>
        </p:nvSpPr>
        <p:spPr>
          <a:xfrm>
            <a:off x="465131" y="5604052"/>
            <a:ext cx="11261738" cy="1065823"/>
          </a:xfrm>
          <a:prstGeom prst="rect">
            <a:avLst/>
          </a:prstGeom>
          <a:solidFill>
            <a:schemeClr val="bg1">
              <a:lumMod val="50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SG" sz="2400" b="1" u="sng">
                <a:solidFill>
                  <a:schemeClr val="bg1"/>
                </a:solidFill>
              </a:rPr>
              <a:t>Insights</a:t>
            </a:r>
          </a:p>
          <a:p>
            <a:pPr marL="342900" indent="-342900" algn="ctr">
              <a:buFontTx/>
              <a:buChar char="-"/>
            </a:pPr>
            <a:r>
              <a:rPr lang="en-SG" sz="2400" b="1">
                <a:solidFill>
                  <a:schemeClr val="bg1"/>
                </a:solidFill>
              </a:rPr>
              <a:t>Managed to obtain soft clustering</a:t>
            </a:r>
          </a:p>
          <a:p>
            <a:pPr marL="342900" indent="-342900" algn="ctr">
              <a:buFontTx/>
              <a:buChar char="-"/>
            </a:pPr>
            <a:r>
              <a:rPr lang="en-SG" sz="2400" b="1">
                <a:solidFill>
                  <a:schemeClr val="bg1"/>
                </a:solidFill>
              </a:rPr>
              <a:t>Not all topics are clear and independent</a:t>
            </a:r>
          </a:p>
        </p:txBody>
      </p:sp>
      <p:sp>
        <p:nvSpPr>
          <p:cNvPr id="18" name="Slide Number Placeholder 1">
            <a:extLst>
              <a:ext uri="{FF2B5EF4-FFF2-40B4-BE49-F238E27FC236}">
                <a16:creationId xmlns:a16="http://schemas.microsoft.com/office/drawing/2014/main" id="{8A5EA357-1EB1-428B-8A40-EA94F0ACB32C}"/>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17</a:t>
            </a:fld>
            <a:endParaRPr lang="en-US"/>
          </a:p>
        </p:txBody>
      </p:sp>
    </p:spTree>
    <p:extLst>
      <p:ext uri="{BB962C8B-B14F-4D97-AF65-F5344CB8AC3E}">
        <p14:creationId xmlns:p14="http://schemas.microsoft.com/office/powerpoint/2010/main" val="3044438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opic modelling">
            <a:extLst>
              <a:ext uri="{FF2B5EF4-FFF2-40B4-BE49-F238E27FC236}">
                <a16:creationId xmlns:a16="http://schemas.microsoft.com/office/drawing/2014/main" id="{11FB2A31-0DA1-4BF6-B07B-3BF6BE539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96000" cy="685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pic>
        <p:nvPicPr>
          <p:cNvPr id="2" name="Picture 1">
            <a:extLst>
              <a:ext uri="{FF2B5EF4-FFF2-40B4-BE49-F238E27FC236}">
                <a16:creationId xmlns:a16="http://schemas.microsoft.com/office/drawing/2014/main" id="{CF342E72-D35E-4534-859F-EB306FD32924}"/>
              </a:ext>
            </a:extLst>
          </p:cNvPr>
          <p:cNvPicPr>
            <a:picLocks noChangeAspect="1"/>
          </p:cNvPicPr>
          <p:nvPr/>
        </p:nvPicPr>
        <p:blipFill>
          <a:blip r:embed="rId3"/>
          <a:stretch>
            <a:fillRect/>
          </a:stretch>
        </p:blipFill>
        <p:spPr>
          <a:xfrm>
            <a:off x="6096000" y="0"/>
            <a:ext cx="6096000" cy="6858000"/>
          </a:xfrm>
          <a:prstGeom prst="rect">
            <a:avLst/>
          </a:prstGeom>
          <a:ln>
            <a:solidFill>
              <a:schemeClr val="tx1"/>
            </a:solidFill>
          </a:ln>
        </p:spPr>
      </p:pic>
      <p:sp>
        <p:nvSpPr>
          <p:cNvPr id="15" name="Pie 19">
            <a:extLst>
              <a:ext uri="{FF2B5EF4-FFF2-40B4-BE49-F238E27FC236}">
                <a16:creationId xmlns:a16="http://schemas.microsoft.com/office/drawing/2014/main" id="{BE0D15D8-C4D9-423F-A9A9-3E0922DD5BF1}"/>
              </a:ext>
            </a:extLst>
          </p:cNvPr>
          <p:cNvSpPr/>
          <p:nvPr/>
        </p:nvSpPr>
        <p:spPr>
          <a:xfrm>
            <a:off x="4334691" y="1828800"/>
            <a:ext cx="3461543" cy="3461543"/>
          </a:xfrm>
          <a:prstGeom prst="pie">
            <a:avLst>
              <a:gd name="adj1" fmla="val 5400000"/>
              <a:gd name="adj2" fmla="val 16200000"/>
            </a:avLst>
          </a:prstGeom>
          <a:solidFill>
            <a:schemeClr val="tx1"/>
          </a:solidFill>
          <a:ln>
            <a:solidFill>
              <a:srgbClr val="F59F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SG"/>
          </a:p>
        </p:txBody>
      </p:sp>
      <p:sp>
        <p:nvSpPr>
          <p:cNvPr id="16" name="Pie 19">
            <a:extLst>
              <a:ext uri="{FF2B5EF4-FFF2-40B4-BE49-F238E27FC236}">
                <a16:creationId xmlns:a16="http://schemas.microsoft.com/office/drawing/2014/main" id="{22D44182-ACD0-414B-81DB-80EBFEF2EDBD}"/>
              </a:ext>
            </a:extLst>
          </p:cNvPr>
          <p:cNvSpPr/>
          <p:nvPr/>
        </p:nvSpPr>
        <p:spPr>
          <a:xfrm rot="10800000">
            <a:off x="4362401" y="1828800"/>
            <a:ext cx="3461543" cy="3461543"/>
          </a:xfrm>
          <a:prstGeom prst="pie">
            <a:avLst>
              <a:gd name="adj1" fmla="val 5400000"/>
              <a:gd name="adj2" fmla="val 16200000"/>
            </a:avLst>
          </a:prstGeom>
          <a:solidFill>
            <a:schemeClr val="accent4"/>
          </a:solidFill>
          <a:ln>
            <a:solidFill>
              <a:srgbClr val="F59F0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57CE55BC-E39E-4A21-AD18-27B69357204E}"/>
              </a:ext>
            </a:extLst>
          </p:cNvPr>
          <p:cNvSpPr txBox="1"/>
          <p:nvPr/>
        </p:nvSpPr>
        <p:spPr>
          <a:xfrm>
            <a:off x="4500947" y="3117276"/>
            <a:ext cx="1553490" cy="830997"/>
          </a:xfrm>
          <a:prstGeom prst="rect">
            <a:avLst/>
          </a:prstGeom>
          <a:noFill/>
        </p:spPr>
        <p:txBody>
          <a:bodyPr wrap="square" rtlCol="0">
            <a:spAutoFit/>
          </a:bodyPr>
          <a:lstStyle/>
          <a:p>
            <a:pPr algn="ctr"/>
            <a:r>
              <a:rPr lang="en-SG" sz="2400" b="1">
                <a:solidFill>
                  <a:schemeClr val="bg1"/>
                </a:solidFill>
              </a:rPr>
              <a:t>Topic Modelling</a:t>
            </a:r>
          </a:p>
        </p:txBody>
      </p:sp>
      <p:sp>
        <p:nvSpPr>
          <p:cNvPr id="18" name="TextBox 17">
            <a:extLst>
              <a:ext uri="{FF2B5EF4-FFF2-40B4-BE49-F238E27FC236}">
                <a16:creationId xmlns:a16="http://schemas.microsoft.com/office/drawing/2014/main" id="{A681E945-E5E0-4771-8613-377DCBC943C8}"/>
              </a:ext>
            </a:extLst>
          </p:cNvPr>
          <p:cNvSpPr txBox="1"/>
          <p:nvPr/>
        </p:nvSpPr>
        <p:spPr>
          <a:xfrm>
            <a:off x="6165272" y="3144072"/>
            <a:ext cx="1510147" cy="830997"/>
          </a:xfrm>
          <a:prstGeom prst="rect">
            <a:avLst/>
          </a:prstGeom>
          <a:noFill/>
        </p:spPr>
        <p:txBody>
          <a:bodyPr wrap="square" rtlCol="0">
            <a:spAutoFit/>
          </a:bodyPr>
          <a:lstStyle/>
          <a:p>
            <a:pPr algn="ctr"/>
            <a:r>
              <a:rPr lang="en-SG" sz="2400" b="1">
                <a:solidFill>
                  <a:schemeClr val="bg1"/>
                </a:solidFill>
              </a:rPr>
              <a:t>Text Summary</a:t>
            </a:r>
          </a:p>
        </p:txBody>
      </p:sp>
      <p:cxnSp>
        <p:nvCxnSpPr>
          <p:cNvPr id="19" name="Straight Connector 18">
            <a:extLst>
              <a:ext uri="{FF2B5EF4-FFF2-40B4-BE49-F238E27FC236}">
                <a16:creationId xmlns:a16="http://schemas.microsoft.com/office/drawing/2014/main" id="{3C61ED8A-C262-40B5-A588-9DD480ACCD30}"/>
              </a:ext>
            </a:extLst>
          </p:cNvPr>
          <p:cNvCxnSpPr>
            <a:cxnSpLocks/>
          </p:cNvCxnSpPr>
          <p:nvPr/>
        </p:nvCxnSpPr>
        <p:spPr>
          <a:xfrm>
            <a:off x="6082146" y="0"/>
            <a:ext cx="13854" cy="685800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FBFD8D3-023E-42C0-8A8F-155418D382CE}"/>
              </a:ext>
            </a:extLst>
          </p:cNvPr>
          <p:cNvSpPr/>
          <p:nvPr/>
        </p:nvSpPr>
        <p:spPr>
          <a:xfrm>
            <a:off x="-20782" y="-23061"/>
            <a:ext cx="6116781" cy="6904121"/>
          </a:xfrm>
          <a:prstGeom prst="rect">
            <a:avLst/>
          </a:prstGeom>
          <a:solidFill>
            <a:schemeClr val="tx1">
              <a:alpha val="7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277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4237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Methodology 2 </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EB6047"/>
                </a:solidFill>
                <a:effectLst/>
                <a:uLnTx/>
                <a:uFillTx/>
                <a:latin typeface="Century Gothic"/>
                <a:ea typeface="+mj-ea"/>
                <a:cs typeface="+mj-cs"/>
              </a:rPr>
              <a:t>Summarization</a:t>
            </a:r>
            <a:endParaRPr kumimoji="0" lang="en-US" sz="2800" b="0"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917D965-B5BB-41DC-BB5E-C27AF802DD50}"/>
              </a:ext>
            </a:extLst>
          </p:cNvPr>
          <p:cNvSpPr/>
          <p:nvPr/>
        </p:nvSpPr>
        <p:spPr>
          <a:xfrm>
            <a:off x="357935" y="2517720"/>
            <a:ext cx="1972763" cy="6647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chemeClr val="bg1"/>
                </a:solidFill>
                <a:latin typeface="Century Gothic"/>
              </a:rPr>
              <a:t>Abstractive</a:t>
            </a:r>
          </a:p>
          <a:p>
            <a:pPr algn="ctr"/>
            <a:r>
              <a:rPr lang="en-US" b="1">
                <a:solidFill>
                  <a:schemeClr val="bg1"/>
                </a:solidFill>
                <a:latin typeface="Century Gothic"/>
              </a:rPr>
              <a:t>(NLP)</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688941" y="4081290"/>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716039" y="2293429"/>
            <a:ext cx="0" cy="17878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96C082D6-62F4-46F9-8265-60ED77E73D32}"/>
              </a:ext>
            </a:extLst>
          </p:cNvPr>
          <p:cNvSpPr/>
          <p:nvPr/>
        </p:nvSpPr>
        <p:spPr>
          <a:xfrm>
            <a:off x="362159" y="4980064"/>
            <a:ext cx="1972763" cy="6647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Century Gothic"/>
                <a:ea typeface="+mn-ea"/>
                <a:cs typeface="+mn-cs"/>
              </a:rPr>
              <a:t>Extractive</a:t>
            </a:r>
          </a:p>
        </p:txBody>
      </p:sp>
      <p:sp>
        <p:nvSpPr>
          <p:cNvPr id="2" name="Rectangle: Rounded Corners 1">
            <a:extLst>
              <a:ext uri="{FF2B5EF4-FFF2-40B4-BE49-F238E27FC236}">
                <a16:creationId xmlns:a16="http://schemas.microsoft.com/office/drawing/2014/main" id="{308294F9-4C1E-4970-B011-D167A6F40693}"/>
              </a:ext>
            </a:extLst>
          </p:cNvPr>
          <p:cNvSpPr/>
          <p:nvPr/>
        </p:nvSpPr>
        <p:spPr>
          <a:xfrm>
            <a:off x="2579393" y="1359355"/>
            <a:ext cx="3121803" cy="40500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chemeClr val="bg1"/>
                </a:solidFill>
                <a:latin typeface="Century Gothic"/>
              </a:rPr>
              <a:t>Pre-trained Embedding</a:t>
            </a:r>
          </a:p>
        </p:txBody>
      </p:sp>
      <p:pic>
        <p:nvPicPr>
          <p:cNvPr id="4" name="Picture 4">
            <a:extLst>
              <a:ext uri="{FF2B5EF4-FFF2-40B4-BE49-F238E27FC236}">
                <a16:creationId xmlns:a16="http://schemas.microsoft.com/office/drawing/2014/main" id="{A05C93F2-802E-40A9-8A8D-7528415B3133}"/>
              </a:ext>
            </a:extLst>
          </p:cNvPr>
          <p:cNvPicPr>
            <a:picLocks noChangeAspect="1"/>
          </p:cNvPicPr>
          <p:nvPr/>
        </p:nvPicPr>
        <p:blipFill>
          <a:blip r:embed="rId3"/>
          <a:stretch>
            <a:fillRect/>
          </a:stretch>
        </p:blipFill>
        <p:spPr>
          <a:xfrm>
            <a:off x="2427983" y="2362051"/>
            <a:ext cx="4113478" cy="1147522"/>
          </a:xfrm>
          <a:prstGeom prst="rect">
            <a:avLst/>
          </a:prstGeom>
        </p:spPr>
      </p:pic>
      <p:sp>
        <p:nvSpPr>
          <p:cNvPr id="18" name="Rectangle: Rounded Corners 17">
            <a:extLst>
              <a:ext uri="{FF2B5EF4-FFF2-40B4-BE49-F238E27FC236}">
                <a16:creationId xmlns:a16="http://schemas.microsoft.com/office/drawing/2014/main" id="{986ED21A-76F1-4227-A371-8F6E0C60C81B}"/>
              </a:ext>
            </a:extLst>
          </p:cNvPr>
          <p:cNvSpPr/>
          <p:nvPr/>
        </p:nvSpPr>
        <p:spPr>
          <a:xfrm>
            <a:off x="7589731" y="1359355"/>
            <a:ext cx="2681888" cy="40500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chemeClr val="bg1"/>
                </a:solidFill>
                <a:latin typeface="Century Gothic"/>
              </a:rPr>
              <a:t>Seq2seq Architecture</a:t>
            </a:r>
          </a:p>
        </p:txBody>
      </p:sp>
      <p:pic>
        <p:nvPicPr>
          <p:cNvPr id="6" name="Picture 9">
            <a:extLst>
              <a:ext uri="{FF2B5EF4-FFF2-40B4-BE49-F238E27FC236}">
                <a16:creationId xmlns:a16="http://schemas.microsoft.com/office/drawing/2014/main" id="{0ADC94C6-209C-4052-8011-21F8CDABDE3B}"/>
              </a:ext>
            </a:extLst>
          </p:cNvPr>
          <p:cNvPicPr>
            <a:picLocks noChangeAspect="1"/>
          </p:cNvPicPr>
          <p:nvPr/>
        </p:nvPicPr>
        <p:blipFill>
          <a:blip r:embed="rId4"/>
          <a:stretch>
            <a:fillRect/>
          </a:stretch>
        </p:blipFill>
        <p:spPr>
          <a:xfrm>
            <a:off x="7327097" y="1985009"/>
            <a:ext cx="3804222" cy="1965110"/>
          </a:xfrm>
          <a:prstGeom prst="rect">
            <a:avLst/>
          </a:prstGeom>
        </p:spPr>
      </p:pic>
      <p:sp>
        <p:nvSpPr>
          <p:cNvPr id="15" name="Plus Sign 14">
            <a:extLst>
              <a:ext uri="{FF2B5EF4-FFF2-40B4-BE49-F238E27FC236}">
                <a16:creationId xmlns:a16="http://schemas.microsoft.com/office/drawing/2014/main" id="{65DAC97C-D20B-4FD0-A4F8-0C7E67163257}"/>
              </a:ext>
            </a:extLst>
          </p:cNvPr>
          <p:cNvSpPr/>
          <p:nvPr/>
        </p:nvSpPr>
        <p:spPr>
          <a:xfrm>
            <a:off x="6282698" y="1070609"/>
            <a:ext cx="914400" cy="914400"/>
          </a:xfrm>
          <a:prstGeom prst="mathPlus">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entury Gothic"/>
              <a:ea typeface="+mn-ea"/>
              <a:cs typeface="+mn-cs"/>
            </a:endParaRPr>
          </a:p>
        </p:txBody>
      </p:sp>
      <p:graphicFrame>
        <p:nvGraphicFramePr>
          <p:cNvPr id="20" name="Diagram 19">
            <a:extLst>
              <a:ext uri="{FF2B5EF4-FFF2-40B4-BE49-F238E27FC236}">
                <a16:creationId xmlns:a16="http://schemas.microsoft.com/office/drawing/2014/main" id="{F42543C4-8290-4783-916C-FCCD6ACFD32F}"/>
              </a:ext>
            </a:extLst>
          </p:cNvPr>
          <p:cNvGraphicFramePr/>
          <p:nvPr>
            <p:extLst/>
          </p:nvPr>
        </p:nvGraphicFramePr>
        <p:xfrm>
          <a:off x="2768263" y="3824160"/>
          <a:ext cx="8629389" cy="30006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Slide Number Placeholder 1">
            <a:extLst>
              <a:ext uri="{FF2B5EF4-FFF2-40B4-BE49-F238E27FC236}">
                <a16:creationId xmlns:a16="http://schemas.microsoft.com/office/drawing/2014/main" id="{BDC309D4-0185-4035-80FD-661BDC9B7B86}"/>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19</a:t>
            </a:fld>
            <a:endParaRPr lang="en-US"/>
          </a:p>
        </p:txBody>
      </p:sp>
    </p:spTree>
    <p:extLst>
      <p:ext uri="{BB962C8B-B14F-4D97-AF65-F5344CB8AC3E}">
        <p14:creationId xmlns:p14="http://schemas.microsoft.com/office/powerpoint/2010/main" val="1861027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34193"/>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Agenda</a:t>
            </a: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51" name="Group 50" descr="Icon of gears. ">
            <a:extLst>
              <a:ext uri="{FF2B5EF4-FFF2-40B4-BE49-F238E27FC236}">
                <a16:creationId xmlns:a16="http://schemas.microsoft.com/office/drawing/2014/main" id="{883B70E0-87E9-42BE-84DA-1891A073B44F}"/>
              </a:ext>
            </a:extLst>
          </p:cNvPr>
          <p:cNvGrpSpPr/>
          <p:nvPr/>
        </p:nvGrpSpPr>
        <p:grpSpPr>
          <a:xfrm>
            <a:off x="5788613" y="6272434"/>
            <a:ext cx="343837" cy="343837"/>
            <a:chOff x="7613650" y="1387475"/>
            <a:chExt cx="284163" cy="284163"/>
          </a:xfrm>
          <a:solidFill>
            <a:schemeClr val="bg1"/>
          </a:solidFill>
        </p:grpSpPr>
        <p:sp>
          <p:nvSpPr>
            <p:cNvPr id="52" name="Freeform 4359">
              <a:extLst>
                <a:ext uri="{FF2B5EF4-FFF2-40B4-BE49-F238E27FC236}">
                  <a16:creationId xmlns:a16="http://schemas.microsoft.com/office/drawing/2014/main" id="{5CF904D6-6376-46AF-A90F-65A159124375}"/>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360">
              <a:extLst>
                <a:ext uri="{FF2B5EF4-FFF2-40B4-BE49-F238E27FC236}">
                  <a16:creationId xmlns:a16="http://schemas.microsoft.com/office/drawing/2014/main" id="{1EA5A819-093B-4402-B595-B483B213B9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Oval 71">
            <a:extLst>
              <a:ext uri="{FF2B5EF4-FFF2-40B4-BE49-F238E27FC236}">
                <a16:creationId xmlns:a16="http://schemas.microsoft.com/office/drawing/2014/main" id="{D3AEB418-8E68-4E0B-8BF2-AA931C7E64DF}"/>
              </a:ext>
              <a:ext uri="{C183D7F6-B498-43B3-948B-1728B52AA6E4}">
                <adec:decorative xmlns:adec="http://schemas.microsoft.com/office/drawing/2017/decorative" val="1"/>
              </a:ext>
            </a:extLst>
          </p:cNvPr>
          <p:cNvSpPr/>
          <p:nvPr/>
        </p:nvSpPr>
        <p:spPr>
          <a:xfrm>
            <a:off x="3998736" y="1596671"/>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0E761AB-1FB5-47E6-A94E-FE90DFB17377}"/>
              </a:ext>
              <a:ext uri="{C183D7F6-B498-43B3-948B-1728B52AA6E4}">
                <adec:decorative xmlns:adec="http://schemas.microsoft.com/office/drawing/2017/decorative" val="1"/>
              </a:ext>
            </a:extLst>
          </p:cNvPr>
          <p:cNvSpPr/>
          <p:nvPr/>
        </p:nvSpPr>
        <p:spPr>
          <a:xfrm>
            <a:off x="4929185" y="2644823"/>
            <a:ext cx="2048113" cy="192195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a:t>Simplifying News Digitalisation</a:t>
            </a:r>
            <a:endParaRPr lang="en-US" b="1">
              <a:latin typeface="+mj-lt"/>
            </a:endParaRPr>
          </a:p>
        </p:txBody>
      </p:sp>
      <p:sp>
        <p:nvSpPr>
          <p:cNvPr id="74" name="Rectangle: Rounded Corners 73">
            <a:extLst>
              <a:ext uri="{FF2B5EF4-FFF2-40B4-BE49-F238E27FC236}">
                <a16:creationId xmlns:a16="http://schemas.microsoft.com/office/drawing/2014/main" id="{6588EC48-EC0B-45F6-B00B-C186174121EB}"/>
              </a:ext>
              <a:ext uri="{C183D7F6-B498-43B3-948B-1728B52AA6E4}">
                <adec:decorative xmlns:adec="http://schemas.microsoft.com/office/drawing/2017/decorative" val="1"/>
              </a:ext>
            </a:extLst>
          </p:cNvPr>
          <p:cNvSpPr/>
          <p:nvPr/>
        </p:nvSpPr>
        <p:spPr>
          <a:xfrm>
            <a:off x="890087" y="14486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 Introduction&amp;</a:t>
            </a:r>
          </a:p>
          <a:p>
            <a:pPr algn="ctr"/>
            <a:r>
              <a:rPr lang="en-US" sz="2000">
                <a:cs typeface="Segoe UI Light"/>
              </a:rPr>
              <a:t>Solution Review</a:t>
            </a:r>
          </a:p>
        </p:txBody>
      </p:sp>
      <p:sp>
        <p:nvSpPr>
          <p:cNvPr id="75" name="Oval 74">
            <a:extLst>
              <a:ext uri="{FF2B5EF4-FFF2-40B4-BE49-F238E27FC236}">
                <a16:creationId xmlns:a16="http://schemas.microsoft.com/office/drawing/2014/main" id="{C921A32F-C94E-4504-A9E5-3A607D678DB0}"/>
              </a:ext>
              <a:ext uri="{C183D7F6-B498-43B3-948B-1728B52AA6E4}">
                <adec:decorative xmlns:adec="http://schemas.microsoft.com/office/drawing/2017/decorative" val="1"/>
              </a:ext>
            </a:extLst>
          </p:cNvPr>
          <p:cNvSpPr/>
          <p:nvPr/>
        </p:nvSpPr>
        <p:spPr>
          <a:xfrm>
            <a:off x="3981780" y="1297142"/>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81BC72BF-88A5-47B2-AFD5-5FD53215E2FA}"/>
              </a:ext>
              <a:ext uri="{C183D7F6-B498-43B3-948B-1728B52AA6E4}">
                <adec:decorative xmlns:adec="http://schemas.microsoft.com/office/drawing/2017/decorative" val="1"/>
              </a:ext>
            </a:extLst>
          </p:cNvPr>
          <p:cNvSpPr/>
          <p:nvPr/>
        </p:nvSpPr>
        <p:spPr>
          <a:xfrm>
            <a:off x="7718267" y="2065865"/>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a:t>6. Limitations &amp; Future work</a:t>
            </a:r>
          </a:p>
        </p:txBody>
      </p:sp>
      <p:sp>
        <p:nvSpPr>
          <p:cNvPr id="77" name="Oval 76">
            <a:extLst>
              <a:ext uri="{FF2B5EF4-FFF2-40B4-BE49-F238E27FC236}">
                <a16:creationId xmlns:a16="http://schemas.microsoft.com/office/drawing/2014/main" id="{984760E4-6D8A-4877-8BA1-7EB8701EB182}"/>
              </a:ext>
              <a:ext uri="{C183D7F6-B498-43B3-948B-1728B52AA6E4}">
                <adec:decorative xmlns:adec="http://schemas.microsoft.com/office/drawing/2017/decorative" val="1"/>
              </a:ext>
            </a:extLst>
          </p:cNvPr>
          <p:cNvSpPr/>
          <p:nvPr/>
        </p:nvSpPr>
        <p:spPr>
          <a:xfrm>
            <a:off x="7224606" y="194605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754FB3D8-AA25-42B2-8DE3-ABBC538A963E}"/>
              </a:ext>
              <a:ext uri="{C183D7F6-B498-43B3-948B-1728B52AA6E4}">
                <adec:decorative xmlns:adec="http://schemas.microsoft.com/office/drawing/2017/decorative" val="1"/>
              </a:ext>
            </a:extLst>
          </p:cNvPr>
          <p:cNvSpPr/>
          <p:nvPr/>
        </p:nvSpPr>
        <p:spPr>
          <a:xfrm>
            <a:off x="378196" y="3003335"/>
            <a:ext cx="3865854" cy="8403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t>         2. Workflow&amp; Data    </a:t>
            </a:r>
            <a:endParaRPr lang="en-US"/>
          </a:p>
          <a:p>
            <a:r>
              <a:rPr lang="en-US" sz="2000"/>
              <a:t>             Preparation </a:t>
            </a:r>
            <a:endParaRPr lang="en-US">
              <a:cs typeface="Segoe UI Light"/>
            </a:endParaRPr>
          </a:p>
        </p:txBody>
      </p:sp>
      <p:sp>
        <p:nvSpPr>
          <p:cNvPr id="79" name="Oval 78">
            <a:extLst>
              <a:ext uri="{FF2B5EF4-FFF2-40B4-BE49-F238E27FC236}">
                <a16:creationId xmlns:a16="http://schemas.microsoft.com/office/drawing/2014/main" id="{DE9FCB53-E8E1-45E0-AECE-1FCE9489D872}"/>
              </a:ext>
              <a:ext uri="{C183D7F6-B498-43B3-948B-1728B52AA6E4}">
                <adec:decorative xmlns:adec="http://schemas.microsoft.com/office/drawing/2017/decorative" val="1"/>
              </a:ext>
            </a:extLst>
          </p:cNvPr>
          <p:cNvSpPr/>
          <p:nvPr/>
        </p:nvSpPr>
        <p:spPr>
          <a:xfrm>
            <a:off x="3605857" y="2938272"/>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1FFF23A7-B62E-4583-805C-A1B30988D72F}"/>
              </a:ext>
              <a:ext uri="{C183D7F6-B498-43B3-948B-1728B52AA6E4}">
                <adec:decorative xmlns:adec="http://schemas.microsoft.com/office/drawing/2017/decorative" val="1"/>
              </a:ext>
            </a:extLst>
          </p:cNvPr>
          <p:cNvSpPr/>
          <p:nvPr/>
        </p:nvSpPr>
        <p:spPr>
          <a:xfrm>
            <a:off x="740163" y="4618530"/>
            <a:ext cx="3660775" cy="98039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3. DEMO</a:t>
            </a:r>
          </a:p>
        </p:txBody>
      </p:sp>
      <p:sp>
        <p:nvSpPr>
          <p:cNvPr id="81" name="Oval 80">
            <a:extLst>
              <a:ext uri="{FF2B5EF4-FFF2-40B4-BE49-F238E27FC236}">
                <a16:creationId xmlns:a16="http://schemas.microsoft.com/office/drawing/2014/main" id="{3346479C-0A65-4B70-B9C4-6D4BCEAADA6A}"/>
              </a:ext>
              <a:ext uri="{C183D7F6-B498-43B3-948B-1728B52AA6E4}">
                <adec:decorative xmlns:adec="http://schemas.microsoft.com/office/drawing/2017/decorative" val="1"/>
              </a:ext>
            </a:extLst>
          </p:cNvPr>
          <p:cNvSpPr/>
          <p:nvPr/>
        </p:nvSpPr>
        <p:spPr>
          <a:xfrm>
            <a:off x="3688991" y="4566779"/>
            <a:ext cx="1047737" cy="106370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a:extLst>
              <a:ext uri="{FF2B5EF4-FFF2-40B4-BE49-F238E27FC236}">
                <a16:creationId xmlns:a16="http://schemas.microsoft.com/office/drawing/2014/main" id="{4B78BDC7-4469-471A-893B-13B867BDAEE5}"/>
              </a:ext>
              <a:ext uri="{C183D7F6-B498-43B3-948B-1728B52AA6E4}">
                <adec:decorative xmlns:adec="http://schemas.microsoft.com/office/drawing/2017/decorative" val="1"/>
              </a:ext>
            </a:extLst>
          </p:cNvPr>
          <p:cNvSpPr/>
          <p:nvPr/>
        </p:nvSpPr>
        <p:spPr>
          <a:xfrm>
            <a:off x="6515340" y="5194922"/>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4. Topic Modelling</a:t>
            </a:r>
          </a:p>
        </p:txBody>
      </p:sp>
      <p:sp>
        <p:nvSpPr>
          <p:cNvPr id="83" name="Oval 82">
            <a:extLst>
              <a:ext uri="{FF2B5EF4-FFF2-40B4-BE49-F238E27FC236}">
                <a16:creationId xmlns:a16="http://schemas.microsoft.com/office/drawing/2014/main" id="{7B38C9EE-4A07-4BF1-9161-AB10D6DA7548}"/>
              </a:ext>
              <a:ext uri="{C183D7F6-B498-43B3-948B-1728B52AA6E4}">
                <adec:decorative xmlns:adec="http://schemas.microsoft.com/office/drawing/2017/decorative" val="1"/>
              </a:ext>
            </a:extLst>
          </p:cNvPr>
          <p:cNvSpPr/>
          <p:nvPr/>
        </p:nvSpPr>
        <p:spPr>
          <a:xfrm>
            <a:off x="6258311" y="5098631"/>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3057D42E-B121-44B9-935A-C151A71E5810}"/>
              </a:ext>
              <a:ext uri="{C183D7F6-B498-43B3-948B-1728B52AA6E4}">
                <adec:decorative xmlns:adec="http://schemas.microsoft.com/office/drawing/2017/decorative" val="1"/>
              </a:ext>
            </a:extLst>
          </p:cNvPr>
          <p:cNvSpPr/>
          <p:nvPr/>
        </p:nvSpPr>
        <p:spPr>
          <a:xfrm>
            <a:off x="7580135" y="3815812"/>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5. Text Summarization</a:t>
            </a:r>
          </a:p>
        </p:txBody>
      </p:sp>
      <p:sp>
        <p:nvSpPr>
          <p:cNvPr id="85" name="Oval 84">
            <a:extLst>
              <a:ext uri="{FF2B5EF4-FFF2-40B4-BE49-F238E27FC236}">
                <a16:creationId xmlns:a16="http://schemas.microsoft.com/office/drawing/2014/main" id="{2ED89E99-3FA3-4583-A5F9-9F501841F487}"/>
              </a:ext>
              <a:ext uri="{C183D7F6-B498-43B3-948B-1728B52AA6E4}">
                <adec:decorative xmlns:adec="http://schemas.microsoft.com/office/drawing/2017/decorative" val="1"/>
              </a:ext>
            </a:extLst>
          </p:cNvPr>
          <p:cNvSpPr/>
          <p:nvPr/>
        </p:nvSpPr>
        <p:spPr>
          <a:xfrm>
            <a:off x="7196607" y="3695724"/>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descr="Icons of bar chart and line graph.">
            <a:extLst>
              <a:ext uri="{FF2B5EF4-FFF2-40B4-BE49-F238E27FC236}">
                <a16:creationId xmlns:a16="http://schemas.microsoft.com/office/drawing/2014/main" id="{1142BBB1-0AFD-43AA-9C47-0963D24B9C33}"/>
              </a:ext>
            </a:extLst>
          </p:cNvPr>
          <p:cNvGrpSpPr/>
          <p:nvPr/>
        </p:nvGrpSpPr>
        <p:grpSpPr>
          <a:xfrm>
            <a:off x="4039019" y="4858934"/>
            <a:ext cx="347679" cy="347679"/>
            <a:chOff x="4319588" y="2492375"/>
            <a:chExt cx="287338" cy="287338"/>
          </a:xfrm>
          <a:solidFill>
            <a:schemeClr val="bg1"/>
          </a:solidFill>
        </p:grpSpPr>
        <p:sp>
          <p:nvSpPr>
            <p:cNvPr id="87" name="Freeform 372">
              <a:extLst>
                <a:ext uri="{FF2B5EF4-FFF2-40B4-BE49-F238E27FC236}">
                  <a16:creationId xmlns:a16="http://schemas.microsoft.com/office/drawing/2014/main" id="{361E8554-EE0A-4409-8C34-04723CAED9C5}"/>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73">
              <a:extLst>
                <a:ext uri="{FF2B5EF4-FFF2-40B4-BE49-F238E27FC236}">
                  <a16:creationId xmlns:a16="http://schemas.microsoft.com/office/drawing/2014/main" id="{C5EE1B24-D6AA-48ED-B4CF-2A9E0B72F569}"/>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9" name="Freeform 1676" descr="Icon of check box. ">
            <a:extLst>
              <a:ext uri="{FF2B5EF4-FFF2-40B4-BE49-F238E27FC236}">
                <a16:creationId xmlns:a16="http://schemas.microsoft.com/office/drawing/2014/main" id="{CBB054C3-D551-4401-B05C-6E1B8A082EC5}"/>
              </a:ext>
            </a:extLst>
          </p:cNvPr>
          <p:cNvSpPr>
            <a:spLocks noEditPoints="1"/>
          </p:cNvSpPr>
          <p:nvPr/>
        </p:nvSpPr>
        <p:spPr bwMode="auto">
          <a:xfrm>
            <a:off x="4278801" y="1576868"/>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0" name="Freeform 4665" descr="Icon of graph. ">
            <a:extLst>
              <a:ext uri="{FF2B5EF4-FFF2-40B4-BE49-F238E27FC236}">
                <a16:creationId xmlns:a16="http://schemas.microsoft.com/office/drawing/2014/main" id="{8546ED9D-C93B-42F0-B0FD-2DCC694D0A87}"/>
              </a:ext>
            </a:extLst>
          </p:cNvPr>
          <p:cNvSpPr>
            <a:spLocks/>
          </p:cNvSpPr>
          <p:nvPr/>
        </p:nvSpPr>
        <p:spPr bwMode="auto">
          <a:xfrm>
            <a:off x="7544428" y="224211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91" name="Group 90" descr="Icon of human being and gear. ">
            <a:extLst>
              <a:ext uri="{FF2B5EF4-FFF2-40B4-BE49-F238E27FC236}">
                <a16:creationId xmlns:a16="http://schemas.microsoft.com/office/drawing/2014/main" id="{D3BF8B35-5483-4417-A599-2D862010C213}"/>
              </a:ext>
            </a:extLst>
          </p:cNvPr>
          <p:cNvGrpSpPr/>
          <p:nvPr/>
        </p:nvGrpSpPr>
        <p:grpSpPr>
          <a:xfrm>
            <a:off x="3905977" y="3241050"/>
            <a:ext cx="338073" cy="339996"/>
            <a:chOff x="6450013" y="5349875"/>
            <a:chExt cx="279399" cy="280988"/>
          </a:xfrm>
          <a:solidFill>
            <a:schemeClr val="bg1"/>
          </a:solidFill>
        </p:grpSpPr>
        <p:sp>
          <p:nvSpPr>
            <p:cNvPr id="92" name="Freeform 3673">
              <a:extLst>
                <a:ext uri="{FF2B5EF4-FFF2-40B4-BE49-F238E27FC236}">
                  <a16:creationId xmlns:a16="http://schemas.microsoft.com/office/drawing/2014/main" id="{D548D798-883D-4EE2-8262-DF0772BFC94E}"/>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674">
              <a:extLst>
                <a:ext uri="{FF2B5EF4-FFF2-40B4-BE49-F238E27FC236}">
                  <a16:creationId xmlns:a16="http://schemas.microsoft.com/office/drawing/2014/main" id="{0709B8E1-B812-4EBD-87F7-34DC665EDE7F}"/>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descr="Icon of gears. ">
            <a:extLst>
              <a:ext uri="{FF2B5EF4-FFF2-40B4-BE49-F238E27FC236}">
                <a16:creationId xmlns:a16="http://schemas.microsoft.com/office/drawing/2014/main" id="{D9A359C5-5879-41F2-A9AC-AE93C02B5180}"/>
              </a:ext>
            </a:extLst>
          </p:cNvPr>
          <p:cNvGrpSpPr/>
          <p:nvPr/>
        </p:nvGrpSpPr>
        <p:grpSpPr>
          <a:xfrm>
            <a:off x="7506147" y="3973300"/>
            <a:ext cx="343837" cy="343837"/>
            <a:chOff x="7613650" y="1387475"/>
            <a:chExt cx="284163" cy="284163"/>
          </a:xfrm>
          <a:solidFill>
            <a:schemeClr val="bg1"/>
          </a:solidFill>
        </p:grpSpPr>
        <p:sp>
          <p:nvSpPr>
            <p:cNvPr id="95" name="Freeform 4359">
              <a:extLst>
                <a:ext uri="{FF2B5EF4-FFF2-40B4-BE49-F238E27FC236}">
                  <a16:creationId xmlns:a16="http://schemas.microsoft.com/office/drawing/2014/main" id="{3203CCFC-CBF1-4F15-83F7-D650971DE2A0}"/>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4360">
              <a:extLst>
                <a:ext uri="{FF2B5EF4-FFF2-40B4-BE49-F238E27FC236}">
                  <a16:creationId xmlns:a16="http://schemas.microsoft.com/office/drawing/2014/main" id="{98FE97D6-6DBD-4250-B95A-F0356EE35A83}"/>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7" name="Freeform 4346" descr="Icon of box and whisker chart. ">
            <a:extLst>
              <a:ext uri="{FF2B5EF4-FFF2-40B4-BE49-F238E27FC236}">
                <a16:creationId xmlns:a16="http://schemas.microsoft.com/office/drawing/2014/main" id="{D4AFFFAA-1273-449D-83D5-7F90027A7924}"/>
              </a:ext>
            </a:extLst>
          </p:cNvPr>
          <p:cNvSpPr>
            <a:spLocks noEditPoints="1"/>
          </p:cNvSpPr>
          <p:nvPr/>
        </p:nvSpPr>
        <p:spPr bwMode="auto">
          <a:xfrm>
            <a:off x="6555332" y="5404912"/>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Slide Number Placeholder 1">
            <a:extLst>
              <a:ext uri="{FF2B5EF4-FFF2-40B4-BE49-F238E27FC236}">
                <a16:creationId xmlns:a16="http://schemas.microsoft.com/office/drawing/2014/main" id="{E0C0EDDF-0CB6-4711-9D5C-F26AE4A658A9}"/>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2</a:t>
            </a:fld>
            <a:endParaRPr lang="en-US"/>
          </a:p>
        </p:txBody>
      </p:sp>
    </p:spTree>
    <p:extLst>
      <p:ext uri="{BB962C8B-B14F-4D97-AF65-F5344CB8AC3E}">
        <p14:creationId xmlns:p14="http://schemas.microsoft.com/office/powerpoint/2010/main" val="3299715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95653"/>
            <a:ext cx="11734800"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Results &amp; Analysis </a:t>
            </a:r>
            <a:r>
              <a:rPr kumimoji="0" lang="en-US" sz="24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EB6047"/>
                </a:solidFill>
                <a:effectLst/>
                <a:uLnTx/>
                <a:uFillTx/>
                <a:latin typeface="Century Gothic"/>
                <a:ea typeface="+mj-ea"/>
                <a:cs typeface="+mj-cs"/>
              </a:rPr>
              <a:t>Summarization</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5EAC8B2-42CF-4EAB-ABD1-33A899672A27}"/>
              </a:ext>
            </a:extLst>
          </p:cNvPr>
          <p:cNvSpPr/>
          <p:nvPr/>
        </p:nvSpPr>
        <p:spPr>
          <a:xfrm>
            <a:off x="362157" y="4679082"/>
            <a:ext cx="1972763" cy="664797"/>
          </a:xfrm>
          <a:prstGeom prst="round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3E3E3"/>
                </a:solidFill>
                <a:effectLst/>
                <a:uLnTx/>
                <a:uFillTx/>
                <a:latin typeface="Century Gothic"/>
                <a:ea typeface="+mn-ea"/>
                <a:cs typeface="+mn-cs"/>
              </a:rPr>
              <a:t>Extractive</a:t>
            </a:r>
          </a:p>
        </p:txBody>
      </p:sp>
      <p:sp>
        <p:nvSpPr>
          <p:cNvPr id="4" name="Speech Bubble: Rectangle 3">
            <a:extLst>
              <a:ext uri="{FF2B5EF4-FFF2-40B4-BE49-F238E27FC236}">
                <a16:creationId xmlns:a16="http://schemas.microsoft.com/office/drawing/2014/main" id="{99C37332-7754-46E2-8FE4-58BF70D0DAF2}"/>
              </a:ext>
            </a:extLst>
          </p:cNvPr>
          <p:cNvSpPr/>
          <p:nvPr/>
        </p:nvSpPr>
        <p:spPr>
          <a:xfrm>
            <a:off x="4086711" y="1661418"/>
            <a:ext cx="6001916" cy="1527414"/>
          </a:xfrm>
          <a:prstGeom prst="wedgeRectCallou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Century Gothic"/>
                <a:ea typeface="+mn-ea"/>
                <a:cs typeface="+mn-cs"/>
              </a:rPr>
              <a:t>For the results generated, we found out about 1/3 of the summaries are good, 1/3 are readable while the remaining 1/3 are </a:t>
            </a:r>
            <a:r>
              <a:rPr kumimoji="0" lang="en-US" sz="2000" b="1" i="0" u="none" strike="noStrike" kern="1200" cap="none" spc="0" normalizeH="0" baseline="0" noProof="0">
                <a:ln>
                  <a:noFill/>
                </a:ln>
                <a:solidFill>
                  <a:schemeClr val="bg1"/>
                </a:solidFill>
                <a:effectLst/>
                <a:uLnTx/>
                <a:uFillTx/>
                <a:latin typeface="Century Gothic"/>
                <a:ea typeface="+mn-ea"/>
                <a:cs typeface="+mn-cs"/>
              </a:rPr>
              <a:t>erroneous</a:t>
            </a:r>
            <a:r>
              <a:rPr kumimoji="0" lang="en-US" sz="1800" b="0" i="0" u="none" strike="noStrike" kern="1200" cap="none" spc="0" normalizeH="0" baseline="0" noProof="0">
                <a:ln>
                  <a:noFill/>
                </a:ln>
                <a:solidFill>
                  <a:schemeClr val="bg1"/>
                </a:solidFill>
                <a:effectLst/>
                <a:uLnTx/>
                <a:uFillTx/>
                <a:latin typeface="Century Gothic"/>
                <a:ea typeface="+mn-ea"/>
                <a:cs typeface="+mn-cs"/>
              </a:rPr>
              <a:t>. </a:t>
            </a:r>
            <a:endParaRPr kumimoji="0" lang="en-US" sz="1800" b="0" i="0" u="none" strike="noStrike" kern="1200" cap="none" spc="0" normalizeH="0" baseline="0" noProof="0">
              <a:ln>
                <a:noFill/>
              </a:ln>
              <a:solidFill>
                <a:schemeClr val="bg1"/>
              </a:solidFill>
              <a:effectLst/>
              <a:uLnTx/>
              <a:uFillTx/>
              <a:latin typeface="Segoe UI Light"/>
              <a:ea typeface="+mn-ea"/>
              <a:cs typeface="+mn-cs"/>
            </a:endParaRPr>
          </a:p>
        </p:txBody>
      </p:sp>
      <p:pic>
        <p:nvPicPr>
          <p:cNvPr id="12" name="Picture 12" descr="A screenshot of a cell phone&#10;&#10;Description generated with high confidence">
            <a:extLst>
              <a:ext uri="{FF2B5EF4-FFF2-40B4-BE49-F238E27FC236}">
                <a16:creationId xmlns:a16="http://schemas.microsoft.com/office/drawing/2014/main" id="{4FD357AE-525D-4931-80FB-F8983068E240}"/>
              </a:ext>
            </a:extLst>
          </p:cNvPr>
          <p:cNvPicPr>
            <a:picLocks noChangeAspect="1"/>
          </p:cNvPicPr>
          <p:nvPr/>
        </p:nvPicPr>
        <p:blipFill>
          <a:blip r:embed="rId3"/>
          <a:stretch>
            <a:fillRect/>
          </a:stretch>
        </p:blipFill>
        <p:spPr>
          <a:xfrm>
            <a:off x="2525567" y="3524434"/>
            <a:ext cx="9137855" cy="3052879"/>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C9257C7C-21B8-44D2-A9BF-F71864806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567" y="3605256"/>
            <a:ext cx="9502964" cy="3063505"/>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FEC681F8-1C9B-4201-AA3D-55CB227C5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567" y="3605256"/>
            <a:ext cx="9502964" cy="3132091"/>
          </a:xfrm>
          <a:prstGeom prst="rect">
            <a:avLst/>
          </a:prstGeom>
        </p:spPr>
      </p:pic>
      <p:pic>
        <p:nvPicPr>
          <p:cNvPr id="15" name="Graphic 14" descr="Beginning">
            <a:extLst>
              <a:ext uri="{FF2B5EF4-FFF2-40B4-BE49-F238E27FC236}">
                <a16:creationId xmlns:a16="http://schemas.microsoft.com/office/drawing/2014/main" id="{49BA30B5-1A4C-4A9A-8FF6-CE5472CF51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833565" y="3124279"/>
            <a:ext cx="1029945" cy="1029945"/>
          </a:xfrm>
          <a:prstGeom prst="rect">
            <a:avLst/>
          </a:prstGeom>
        </p:spPr>
      </p:pic>
      <p:sp>
        <p:nvSpPr>
          <p:cNvPr id="16" name="Rectangle: Rounded Corners 15">
            <a:extLst>
              <a:ext uri="{FF2B5EF4-FFF2-40B4-BE49-F238E27FC236}">
                <a16:creationId xmlns:a16="http://schemas.microsoft.com/office/drawing/2014/main" id="{BD7FA8A4-2E1F-44D6-9570-1E1DD23C31E6}"/>
              </a:ext>
            </a:extLst>
          </p:cNvPr>
          <p:cNvSpPr/>
          <p:nvPr/>
        </p:nvSpPr>
        <p:spPr>
          <a:xfrm>
            <a:off x="362156" y="4679081"/>
            <a:ext cx="1972763" cy="6647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Century Gothic"/>
                <a:ea typeface="+mn-ea"/>
                <a:cs typeface="+mn-cs"/>
              </a:rPr>
              <a:t>Extractive</a:t>
            </a:r>
          </a:p>
        </p:txBody>
      </p:sp>
      <p:sp>
        <p:nvSpPr>
          <p:cNvPr id="18" name="Rectangle: Rounded Corners 17">
            <a:extLst>
              <a:ext uri="{FF2B5EF4-FFF2-40B4-BE49-F238E27FC236}">
                <a16:creationId xmlns:a16="http://schemas.microsoft.com/office/drawing/2014/main" id="{B161A5B8-F19F-4700-A4FB-A6C76B514157}"/>
              </a:ext>
            </a:extLst>
          </p:cNvPr>
          <p:cNvSpPr/>
          <p:nvPr/>
        </p:nvSpPr>
        <p:spPr>
          <a:xfrm>
            <a:off x="360003" y="2092726"/>
            <a:ext cx="1972763" cy="6647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a:solidFill>
                  <a:schemeClr val="bg1"/>
                </a:solidFill>
                <a:latin typeface="Century Gothic"/>
              </a:rPr>
              <a:t>Abstractive</a:t>
            </a:r>
          </a:p>
          <a:p>
            <a:pPr algn="ctr"/>
            <a:r>
              <a:rPr lang="en-US" b="1">
                <a:solidFill>
                  <a:schemeClr val="bg1"/>
                </a:solidFill>
                <a:latin typeface="Century Gothic"/>
              </a:rPr>
              <a:t>(NLP)</a:t>
            </a:r>
          </a:p>
        </p:txBody>
      </p:sp>
      <p:sp>
        <p:nvSpPr>
          <p:cNvPr id="21" name="Slide Number Placeholder 1">
            <a:extLst>
              <a:ext uri="{FF2B5EF4-FFF2-40B4-BE49-F238E27FC236}">
                <a16:creationId xmlns:a16="http://schemas.microsoft.com/office/drawing/2014/main" id="{7CF2B799-8379-4B76-B3F7-EE35BE6279CA}"/>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20</a:t>
            </a:fld>
            <a:endParaRPr lang="en-US"/>
          </a:p>
        </p:txBody>
      </p:sp>
    </p:spTree>
    <p:extLst>
      <p:ext uri="{BB962C8B-B14F-4D97-AF65-F5344CB8AC3E}">
        <p14:creationId xmlns:p14="http://schemas.microsoft.com/office/powerpoint/2010/main" val="260910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377991" y="522898"/>
            <a:ext cx="38140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4829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Results &amp; Analysis 2</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EB6047"/>
                </a:solidFill>
                <a:effectLst/>
                <a:uLnTx/>
                <a:uFillTx/>
                <a:latin typeface="Century Gothic"/>
                <a:ea typeface="+mj-ea"/>
                <a:cs typeface="+mj-cs"/>
              </a:rPr>
              <a:t>Extractive Summarization</a:t>
            </a:r>
            <a:endParaRPr kumimoji="0" lang="en-US" sz="2800" b="1"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81401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9EBAC469-0CA5-4641-9751-2383CEF13310}"/>
              </a:ext>
            </a:extLst>
          </p:cNvPr>
          <p:cNvSpPr/>
          <p:nvPr/>
        </p:nvSpPr>
        <p:spPr>
          <a:xfrm>
            <a:off x="551157" y="1319162"/>
            <a:ext cx="2283372" cy="6647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Century Gothic"/>
                <a:ea typeface="+mn-ea"/>
                <a:cs typeface="+mn-cs"/>
              </a:rPr>
              <a:t>Model Comparison</a:t>
            </a:r>
          </a:p>
        </p:txBody>
      </p:sp>
      <p:graphicFrame>
        <p:nvGraphicFramePr>
          <p:cNvPr id="9" name="Diagram 8">
            <a:extLst>
              <a:ext uri="{FF2B5EF4-FFF2-40B4-BE49-F238E27FC236}">
                <a16:creationId xmlns:a16="http://schemas.microsoft.com/office/drawing/2014/main" id="{6D987EE4-4AE1-47B6-9D4D-D8CD7186C00F}"/>
              </a:ext>
            </a:extLst>
          </p:cNvPr>
          <p:cNvGraphicFramePr/>
          <p:nvPr/>
        </p:nvGraphicFramePr>
        <p:xfrm>
          <a:off x="3951425" y="952234"/>
          <a:ext cx="4797707" cy="2843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FA5B7CD8-8223-4F22-B9B7-18824A98959C}"/>
              </a:ext>
            </a:extLst>
          </p:cNvPr>
          <p:cNvGraphicFramePr/>
          <p:nvPr/>
        </p:nvGraphicFramePr>
        <p:xfrm>
          <a:off x="3614733" y="3894283"/>
          <a:ext cx="5471090" cy="29637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0" name="Straight Connector 9">
            <a:extLst>
              <a:ext uri="{FF2B5EF4-FFF2-40B4-BE49-F238E27FC236}">
                <a16:creationId xmlns:a16="http://schemas.microsoft.com/office/drawing/2014/main" id="{F93C81F2-2907-4F15-B2B5-458F1B63E5FE}"/>
              </a:ext>
            </a:extLst>
          </p:cNvPr>
          <p:cNvCxnSpPr>
            <a:cxnSpLocks/>
          </p:cNvCxnSpPr>
          <p:nvPr/>
        </p:nvCxnSpPr>
        <p:spPr>
          <a:xfrm>
            <a:off x="5571101" y="3695178"/>
            <a:ext cx="524899" cy="80767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60928431-2541-4913-A420-2E7EC9AA1857}"/>
              </a:ext>
            </a:extLst>
          </p:cNvPr>
          <p:cNvCxnSpPr>
            <a:cxnSpLocks/>
          </p:cNvCxnSpPr>
          <p:nvPr/>
        </p:nvCxnSpPr>
        <p:spPr>
          <a:xfrm flipH="1">
            <a:off x="6626268" y="3695178"/>
            <a:ext cx="680054" cy="807673"/>
          </a:xfrm>
          <a:prstGeom prst="line">
            <a:avLst/>
          </a:prstGeom>
        </p:spPr>
        <p:style>
          <a:lnRef idx="1">
            <a:schemeClr val="accent2"/>
          </a:lnRef>
          <a:fillRef idx="0">
            <a:schemeClr val="accent2"/>
          </a:fillRef>
          <a:effectRef idx="0">
            <a:schemeClr val="accent2"/>
          </a:effectRef>
          <a:fontRef idx="minor">
            <a:schemeClr val="tx1"/>
          </a:fontRef>
        </p:style>
      </p:cxnSp>
      <p:pic>
        <p:nvPicPr>
          <p:cNvPr id="25" name="Picture 24">
            <a:extLst>
              <a:ext uri="{FF2B5EF4-FFF2-40B4-BE49-F238E27FC236}">
                <a16:creationId xmlns:a16="http://schemas.microsoft.com/office/drawing/2014/main" id="{60C55458-300B-4E30-A367-D118DDF4D0AA}"/>
              </a:ext>
            </a:extLst>
          </p:cNvPr>
          <p:cNvPicPr>
            <a:picLocks noChangeAspect="1"/>
          </p:cNvPicPr>
          <p:nvPr/>
        </p:nvPicPr>
        <p:blipFill>
          <a:blip r:embed="rId13"/>
          <a:stretch>
            <a:fillRect/>
          </a:stretch>
        </p:blipFill>
        <p:spPr>
          <a:xfrm>
            <a:off x="276875" y="3935733"/>
            <a:ext cx="8638616" cy="2608978"/>
          </a:xfrm>
          <a:prstGeom prst="rect">
            <a:avLst/>
          </a:prstGeom>
        </p:spPr>
      </p:pic>
      <p:pic>
        <p:nvPicPr>
          <p:cNvPr id="31" name="Picture 30">
            <a:extLst>
              <a:ext uri="{FF2B5EF4-FFF2-40B4-BE49-F238E27FC236}">
                <a16:creationId xmlns:a16="http://schemas.microsoft.com/office/drawing/2014/main" id="{D9AC8C4F-A740-475E-9E2F-4CA204BDC3CD}"/>
              </a:ext>
            </a:extLst>
          </p:cNvPr>
          <p:cNvPicPr>
            <a:picLocks noChangeAspect="1"/>
          </p:cNvPicPr>
          <p:nvPr/>
        </p:nvPicPr>
        <p:blipFill>
          <a:blip r:embed="rId14"/>
          <a:stretch>
            <a:fillRect/>
          </a:stretch>
        </p:blipFill>
        <p:spPr>
          <a:xfrm>
            <a:off x="2196790" y="4042512"/>
            <a:ext cx="7471616" cy="2738289"/>
          </a:xfrm>
          <a:prstGeom prst="rect">
            <a:avLst/>
          </a:prstGeom>
        </p:spPr>
      </p:pic>
      <p:pic>
        <p:nvPicPr>
          <p:cNvPr id="33" name="Picture 32">
            <a:extLst>
              <a:ext uri="{FF2B5EF4-FFF2-40B4-BE49-F238E27FC236}">
                <a16:creationId xmlns:a16="http://schemas.microsoft.com/office/drawing/2014/main" id="{6667ACC1-E6A8-4F78-B6A3-D1ED8C679D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81745" y="3935733"/>
            <a:ext cx="3706576" cy="2716463"/>
          </a:xfrm>
          <a:prstGeom prst="rect">
            <a:avLst/>
          </a:prstGeom>
        </p:spPr>
      </p:pic>
      <p:sp>
        <p:nvSpPr>
          <p:cNvPr id="22" name="Slide Number Placeholder 1">
            <a:extLst>
              <a:ext uri="{FF2B5EF4-FFF2-40B4-BE49-F238E27FC236}">
                <a16:creationId xmlns:a16="http://schemas.microsoft.com/office/drawing/2014/main" id="{6517CA95-781A-431E-B65C-96C7C0A08A17}"/>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21</a:t>
            </a:fld>
            <a:endParaRPr lang="en-US"/>
          </a:p>
        </p:txBody>
      </p:sp>
      <p:sp>
        <p:nvSpPr>
          <p:cNvPr id="15" name="Rectangle: Rounded Corners 14">
            <a:extLst>
              <a:ext uri="{FF2B5EF4-FFF2-40B4-BE49-F238E27FC236}">
                <a16:creationId xmlns:a16="http://schemas.microsoft.com/office/drawing/2014/main" id="{EC8C4E8C-E8A9-4770-B019-8A266BF06EE1}"/>
              </a:ext>
            </a:extLst>
          </p:cNvPr>
          <p:cNvSpPr/>
          <p:nvPr/>
        </p:nvSpPr>
        <p:spPr>
          <a:xfrm>
            <a:off x="765319" y="2764203"/>
            <a:ext cx="2283372" cy="664797"/>
          </a:xfrm>
          <a:prstGeom prst="roundRect">
            <a:avLst/>
          </a:prstGeom>
          <a:solidFill>
            <a:schemeClr val="accent1">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Century Gothic"/>
                <a:ea typeface="+mn-ea"/>
                <a:cs typeface="+mn-cs"/>
              </a:rPr>
              <a:t>Average score</a:t>
            </a:r>
          </a:p>
        </p:txBody>
      </p:sp>
      <p:sp>
        <p:nvSpPr>
          <p:cNvPr id="16" name="Rectangle: Rounded Corners 15">
            <a:extLst>
              <a:ext uri="{FF2B5EF4-FFF2-40B4-BE49-F238E27FC236}">
                <a16:creationId xmlns:a16="http://schemas.microsoft.com/office/drawing/2014/main" id="{51B294AC-CBC7-41C0-A29C-C3E31F38A909}"/>
              </a:ext>
            </a:extLst>
          </p:cNvPr>
          <p:cNvSpPr/>
          <p:nvPr/>
        </p:nvSpPr>
        <p:spPr>
          <a:xfrm>
            <a:off x="9448800" y="2764203"/>
            <a:ext cx="2283372" cy="664797"/>
          </a:xfrm>
          <a:prstGeom prst="roundRect">
            <a:avLst/>
          </a:prstGeom>
          <a:solidFill>
            <a:schemeClr val="accent1">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Century Gothic"/>
                <a:ea typeface="+mn-ea"/>
                <a:cs typeface="+mn-cs"/>
              </a:rPr>
              <a:t>TF-IDF</a:t>
            </a:r>
          </a:p>
        </p:txBody>
      </p:sp>
    </p:spTree>
    <p:extLst>
      <p:ext uri="{BB962C8B-B14F-4D97-AF65-F5344CB8AC3E}">
        <p14:creationId xmlns:p14="http://schemas.microsoft.com/office/powerpoint/2010/main" val="47878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25"/>
                                        </p:tgtEl>
                                        <p:attrNameLst>
                                          <p:attrName>ppt_x</p:attrName>
                                        </p:attrNameLst>
                                      </p:cBhvr>
                                      <p:tavLst>
                                        <p:tav tm="0">
                                          <p:val>
                                            <p:strVal val="ppt_x"/>
                                          </p:val>
                                        </p:tav>
                                        <p:tav tm="100000">
                                          <p:val>
                                            <p:strVal val="ppt_x"/>
                                          </p:val>
                                        </p:tav>
                                      </p:tavLst>
                                    </p:anim>
                                    <p:anim calcmode="lin" valueType="num">
                                      <p:cBhvr additive="base">
                                        <p:cTn id="11" dur="500"/>
                                        <p:tgtEl>
                                          <p:spTgt spid="25"/>
                                        </p:tgtEl>
                                        <p:attrNameLst>
                                          <p:attrName>ppt_y</p:attrName>
                                        </p:attrNameLst>
                                      </p:cBhvr>
                                      <p:tavLst>
                                        <p:tav tm="0">
                                          <p:val>
                                            <p:strVal val="ppt_y"/>
                                          </p:val>
                                        </p:tav>
                                        <p:tav tm="100000">
                                          <p:val>
                                            <p:strVal val="1+ppt_h/2"/>
                                          </p:val>
                                        </p:tav>
                                      </p:tavLst>
                                    </p:anim>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nodeType="clickEffect">
                                  <p:stCondLst>
                                    <p:cond delay="0"/>
                                  </p:stCondLst>
                                  <p:childTnLst>
                                    <p:anim calcmode="lin" valueType="num">
                                      <p:cBhvr additive="base">
                                        <p:cTn id="20" dur="500"/>
                                        <p:tgtEl>
                                          <p:spTgt spid="31"/>
                                        </p:tgtEl>
                                        <p:attrNameLst>
                                          <p:attrName>ppt_y</p:attrName>
                                        </p:attrNameLst>
                                      </p:cBhvr>
                                      <p:tavLst>
                                        <p:tav tm="0">
                                          <p:val>
                                            <p:strVal val="#ppt_y"/>
                                          </p:val>
                                        </p:tav>
                                        <p:tav tm="100000">
                                          <p:val>
                                            <p:strVal val="#ppt_y+#ppt_h*1.125000"/>
                                          </p:val>
                                        </p:tav>
                                      </p:tavLst>
                                    </p:anim>
                                    <p:animEffect transition="out" filter="wipe(down)">
                                      <p:cBhvr>
                                        <p:cTn id="21" dur="500"/>
                                        <p:tgtEl>
                                          <p:spTgt spid="31"/>
                                        </p:tgtEl>
                                      </p:cBhvr>
                                    </p:animEffect>
                                    <p:set>
                                      <p:cBhvr>
                                        <p:cTn id="22" dur="1" fill="hold">
                                          <p:stCondLst>
                                            <p:cond delay="499"/>
                                          </p:stCondLst>
                                        </p:cTn>
                                        <p:tgtEl>
                                          <p:spTgt spid="3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nodeType="clickEffect">
                                  <p:stCondLst>
                                    <p:cond delay="0"/>
                                  </p:stCondLst>
                                  <p:childTnLst>
                                    <p:anim calcmode="lin" valueType="num">
                                      <p:cBhvr additive="base">
                                        <p:cTn id="30" dur="500"/>
                                        <p:tgtEl>
                                          <p:spTgt spid="33"/>
                                        </p:tgtEl>
                                        <p:attrNameLst>
                                          <p:attrName>ppt_y</p:attrName>
                                        </p:attrNameLst>
                                      </p:cBhvr>
                                      <p:tavLst>
                                        <p:tav tm="0">
                                          <p:val>
                                            <p:strVal val="#ppt_y"/>
                                          </p:val>
                                        </p:tav>
                                        <p:tav tm="100000">
                                          <p:val>
                                            <p:strVal val="#ppt_y+#ppt_h*1.125000"/>
                                          </p:val>
                                        </p:tav>
                                      </p:tavLst>
                                    </p:anim>
                                    <p:animEffect transition="out" filter="wipe(down)">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CA2B698-DDED-4195-9CEA-7632FA43F507}"/>
              </a:ext>
            </a:extLst>
          </p:cNvPr>
          <p:cNvSpPr/>
          <p:nvPr/>
        </p:nvSpPr>
        <p:spPr>
          <a:xfrm>
            <a:off x="539126" y="966096"/>
            <a:ext cx="2283372" cy="6647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Century Gothic"/>
                <a:ea typeface="+mn-ea"/>
                <a:cs typeface="+mn-cs"/>
              </a:rPr>
              <a:t>Analysis &amp; </a:t>
            </a:r>
            <a:r>
              <a:rPr lang="en-US" b="1">
                <a:solidFill>
                  <a:schemeClr val="bg1"/>
                </a:solidFill>
                <a:latin typeface="Century Gothic"/>
              </a:rPr>
              <a:t>Insight</a:t>
            </a:r>
            <a:endParaRPr kumimoji="0" lang="en-US" sz="1800" b="1" i="0" u="none" strike="noStrike" kern="1200" cap="none" spc="0" normalizeH="0" baseline="0" noProof="0">
              <a:ln>
                <a:noFill/>
              </a:ln>
              <a:solidFill>
                <a:schemeClr val="bg1"/>
              </a:solidFill>
              <a:effectLst/>
              <a:uLnTx/>
              <a:uFillTx/>
              <a:latin typeface="Century Gothic"/>
            </a:endParaRPr>
          </a:p>
        </p:txBody>
      </p:sp>
      <p:cxnSp>
        <p:nvCxnSpPr>
          <p:cNvPr id="9" name="Straight Connector 8">
            <a:extLst>
              <a:ext uri="{FF2B5EF4-FFF2-40B4-BE49-F238E27FC236}">
                <a16:creationId xmlns:a16="http://schemas.microsoft.com/office/drawing/2014/main" id="{9E314CE4-D4BF-4496-A288-162F3748C578}"/>
              </a:ext>
              <a:ext uri="{C183D7F6-B498-43B3-948B-1728B52AA6E4}">
                <adec:decorative xmlns:adec="http://schemas.microsoft.com/office/drawing/2017/decorative" val="1"/>
              </a:ext>
            </a:extLst>
          </p:cNvPr>
          <p:cNvCxnSpPr>
            <a:cxnSpLocks/>
          </p:cNvCxnSpPr>
          <p:nvPr/>
        </p:nvCxnSpPr>
        <p:spPr>
          <a:xfrm>
            <a:off x="8377991" y="522898"/>
            <a:ext cx="38140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B80F938A-5FD2-4DEA-A4ED-61EB708D3AA6}"/>
              </a:ext>
            </a:extLst>
          </p:cNvPr>
          <p:cNvSpPr txBox="1">
            <a:spLocks/>
          </p:cNvSpPr>
          <p:nvPr/>
        </p:nvSpPr>
        <p:spPr>
          <a:xfrm>
            <a:off x="228600" y="14829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Results &amp; Analysis 2</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EB6047"/>
                </a:solidFill>
                <a:effectLst/>
                <a:uLnTx/>
                <a:uFillTx/>
                <a:latin typeface="Century Gothic"/>
                <a:ea typeface="+mj-ea"/>
                <a:cs typeface="+mj-cs"/>
              </a:rPr>
              <a:t>Extractive Summarization</a:t>
            </a:r>
            <a:endParaRPr kumimoji="0" lang="en-US" sz="2800" b="1"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1" name="Straight Connector 10">
            <a:extLst>
              <a:ext uri="{FF2B5EF4-FFF2-40B4-BE49-F238E27FC236}">
                <a16:creationId xmlns:a16="http://schemas.microsoft.com/office/drawing/2014/main" id="{6CE0F40B-8428-4E7D-A157-86E15CF5C32F}"/>
              </a:ext>
              <a:ext uri="{C183D7F6-B498-43B3-948B-1728B52AA6E4}">
                <adec:decorative xmlns:adec="http://schemas.microsoft.com/office/drawing/2017/decorative" val="1"/>
              </a:ext>
            </a:extLst>
          </p:cNvPr>
          <p:cNvCxnSpPr>
            <a:cxnSpLocks/>
          </p:cNvCxnSpPr>
          <p:nvPr/>
        </p:nvCxnSpPr>
        <p:spPr>
          <a:xfrm>
            <a:off x="0" y="522898"/>
            <a:ext cx="381401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Slide Number Placeholder 1">
            <a:extLst>
              <a:ext uri="{FF2B5EF4-FFF2-40B4-BE49-F238E27FC236}">
                <a16:creationId xmlns:a16="http://schemas.microsoft.com/office/drawing/2014/main" id="{B22A17A0-633D-4B02-99A3-B17613E092A7}"/>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22</a:t>
            </a:fld>
            <a:endParaRPr lang="en-US"/>
          </a:p>
        </p:txBody>
      </p:sp>
      <p:pic>
        <p:nvPicPr>
          <p:cNvPr id="169" name="Picture 169" descr="A screenshot of a cell phone&#10;&#10;Description generated with very high confidence">
            <a:extLst>
              <a:ext uri="{FF2B5EF4-FFF2-40B4-BE49-F238E27FC236}">
                <a16:creationId xmlns:a16="http://schemas.microsoft.com/office/drawing/2014/main" id="{BED33AB3-EE27-4388-BD59-D110031DE2CC}"/>
              </a:ext>
            </a:extLst>
          </p:cNvPr>
          <p:cNvPicPr>
            <a:picLocks noChangeAspect="1"/>
          </p:cNvPicPr>
          <p:nvPr/>
        </p:nvPicPr>
        <p:blipFill>
          <a:blip r:embed="rId3"/>
          <a:stretch>
            <a:fillRect/>
          </a:stretch>
        </p:blipFill>
        <p:spPr>
          <a:xfrm>
            <a:off x="564853" y="1677873"/>
            <a:ext cx="11264346" cy="2798611"/>
          </a:xfrm>
          <a:prstGeom prst="rect">
            <a:avLst/>
          </a:prstGeom>
        </p:spPr>
      </p:pic>
      <p:pic>
        <p:nvPicPr>
          <p:cNvPr id="171" name="Picture 171" descr="A screenshot of a cell phone&#10;&#10;Description generated with very high confidence">
            <a:extLst>
              <a:ext uri="{FF2B5EF4-FFF2-40B4-BE49-F238E27FC236}">
                <a16:creationId xmlns:a16="http://schemas.microsoft.com/office/drawing/2014/main" id="{F3D2010B-10D1-4554-ADD3-8A05E53FA74F}"/>
              </a:ext>
            </a:extLst>
          </p:cNvPr>
          <p:cNvPicPr>
            <a:picLocks noChangeAspect="1"/>
          </p:cNvPicPr>
          <p:nvPr/>
        </p:nvPicPr>
        <p:blipFill>
          <a:blip r:embed="rId4"/>
          <a:stretch>
            <a:fillRect/>
          </a:stretch>
        </p:blipFill>
        <p:spPr>
          <a:xfrm>
            <a:off x="564854" y="4805907"/>
            <a:ext cx="11317356" cy="1335535"/>
          </a:xfrm>
          <a:prstGeom prst="rect">
            <a:avLst/>
          </a:prstGeom>
        </p:spPr>
      </p:pic>
      <p:sp>
        <p:nvSpPr>
          <p:cNvPr id="6" name="Oval 5">
            <a:extLst>
              <a:ext uri="{FF2B5EF4-FFF2-40B4-BE49-F238E27FC236}">
                <a16:creationId xmlns:a16="http://schemas.microsoft.com/office/drawing/2014/main" id="{CCE15169-DEC2-4A55-9B4F-B13347BC9019}"/>
              </a:ext>
            </a:extLst>
          </p:cNvPr>
          <p:cNvSpPr/>
          <p:nvPr/>
        </p:nvSpPr>
        <p:spPr>
          <a:xfrm>
            <a:off x="5542977" y="1916589"/>
            <a:ext cx="317654" cy="124859"/>
          </a:xfrm>
          <a:prstGeom prst="ellipse">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C7854C0-5542-4BB1-844E-07168E483142}"/>
              </a:ext>
            </a:extLst>
          </p:cNvPr>
          <p:cNvSpPr/>
          <p:nvPr/>
        </p:nvSpPr>
        <p:spPr>
          <a:xfrm>
            <a:off x="11129446" y="1916589"/>
            <a:ext cx="317654" cy="124859"/>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12" descr="Thumbs up sign">
            <a:hlinkClick r:id="rId5" action="ppaction://hlinksldjump"/>
            <a:extLst>
              <a:ext uri="{FF2B5EF4-FFF2-40B4-BE49-F238E27FC236}">
                <a16:creationId xmlns:a16="http://schemas.microsoft.com/office/drawing/2014/main" id="{9A1A5342-D51D-45B4-9600-E96246A8A5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38053" y="6079475"/>
            <a:ext cx="611437" cy="611437"/>
          </a:xfrm>
          <a:prstGeom prst="rect">
            <a:avLst/>
          </a:prstGeom>
        </p:spPr>
      </p:pic>
      <p:sp>
        <p:nvSpPr>
          <p:cNvPr id="14" name="Flowchart: Alternate Process 13">
            <a:extLst>
              <a:ext uri="{FF2B5EF4-FFF2-40B4-BE49-F238E27FC236}">
                <a16:creationId xmlns:a16="http://schemas.microsoft.com/office/drawing/2014/main" id="{5C9F2F3D-AA03-4953-BBD2-0AB5D41AA39F}"/>
              </a:ext>
            </a:extLst>
          </p:cNvPr>
          <p:cNvSpPr/>
          <p:nvPr/>
        </p:nvSpPr>
        <p:spPr>
          <a:xfrm rot="5400000">
            <a:off x="3751033" y="5797580"/>
            <a:ext cx="129449" cy="250009"/>
          </a:xfrm>
          <a:prstGeom prst="flowChartAlternateProcess">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Alternate Process 23">
            <a:extLst>
              <a:ext uri="{FF2B5EF4-FFF2-40B4-BE49-F238E27FC236}">
                <a16:creationId xmlns:a16="http://schemas.microsoft.com/office/drawing/2014/main" id="{D89A58C3-DB22-4371-A208-E7BAF2E02579}"/>
              </a:ext>
            </a:extLst>
          </p:cNvPr>
          <p:cNvSpPr/>
          <p:nvPr/>
        </p:nvSpPr>
        <p:spPr>
          <a:xfrm rot="5400000">
            <a:off x="9410948" y="5797580"/>
            <a:ext cx="129449" cy="250009"/>
          </a:xfrm>
          <a:prstGeom prst="flowChartAlternateProcess">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Alternate Process 24">
            <a:extLst>
              <a:ext uri="{FF2B5EF4-FFF2-40B4-BE49-F238E27FC236}">
                <a16:creationId xmlns:a16="http://schemas.microsoft.com/office/drawing/2014/main" id="{DD3CA21A-9DB1-4766-B45B-E7B0E51D1CC5}"/>
              </a:ext>
            </a:extLst>
          </p:cNvPr>
          <p:cNvSpPr/>
          <p:nvPr/>
        </p:nvSpPr>
        <p:spPr>
          <a:xfrm rot="5400000">
            <a:off x="4210069" y="5797580"/>
            <a:ext cx="129449" cy="250009"/>
          </a:xfrm>
          <a:prstGeom prst="flowChartAlternateProcess">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Alternate Process 25">
            <a:extLst>
              <a:ext uri="{FF2B5EF4-FFF2-40B4-BE49-F238E27FC236}">
                <a16:creationId xmlns:a16="http://schemas.microsoft.com/office/drawing/2014/main" id="{24617347-981C-41E5-AFA1-4FC76B6A269F}"/>
              </a:ext>
            </a:extLst>
          </p:cNvPr>
          <p:cNvSpPr/>
          <p:nvPr/>
        </p:nvSpPr>
        <p:spPr>
          <a:xfrm rot="5400000">
            <a:off x="9851623" y="5797579"/>
            <a:ext cx="129449" cy="250009"/>
          </a:xfrm>
          <a:prstGeom prst="flowChartAlternateProcess">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Alternate Process 26">
            <a:extLst>
              <a:ext uri="{FF2B5EF4-FFF2-40B4-BE49-F238E27FC236}">
                <a16:creationId xmlns:a16="http://schemas.microsoft.com/office/drawing/2014/main" id="{9A70810D-A678-45CB-BFB0-C1797D8A61F5}"/>
              </a:ext>
            </a:extLst>
          </p:cNvPr>
          <p:cNvSpPr/>
          <p:nvPr/>
        </p:nvSpPr>
        <p:spPr>
          <a:xfrm rot="5400000">
            <a:off x="11453659" y="5893977"/>
            <a:ext cx="129449" cy="250009"/>
          </a:xfrm>
          <a:prstGeom prst="flowChartAlternateProcess">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EF31E7C6-B203-428F-B9BA-53AEEABC6B83}"/>
              </a:ext>
            </a:extLst>
          </p:cNvPr>
          <p:cNvSpPr/>
          <p:nvPr/>
        </p:nvSpPr>
        <p:spPr>
          <a:xfrm>
            <a:off x="5822699" y="4524616"/>
            <a:ext cx="76091" cy="248542"/>
          </a:xfrm>
          <a:prstGeom prst="downArrow">
            <a:avLst/>
          </a:prstGeom>
          <a:solidFill>
            <a:schemeClr val="tx2"/>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7" descr="Help">
            <a:hlinkClick r:id="rId8" action="ppaction://hlinksldjump"/>
            <a:extLst>
              <a:ext uri="{FF2B5EF4-FFF2-40B4-BE49-F238E27FC236}">
                <a16:creationId xmlns:a16="http://schemas.microsoft.com/office/drawing/2014/main" id="{CF57CCD7-F951-4CC9-A0D1-ED4CCFD13C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62968" y="3283944"/>
            <a:ext cx="271751" cy="271751"/>
          </a:xfrm>
          <a:prstGeom prst="rect">
            <a:avLst/>
          </a:prstGeom>
        </p:spPr>
      </p:pic>
      <p:pic>
        <p:nvPicPr>
          <p:cNvPr id="34" name="Graphic 27" descr="Help">
            <a:hlinkClick r:id="rId11" action="ppaction://hlinksldjump"/>
            <a:extLst>
              <a:ext uri="{FF2B5EF4-FFF2-40B4-BE49-F238E27FC236}">
                <a16:creationId xmlns:a16="http://schemas.microsoft.com/office/drawing/2014/main" id="{4E85FF1C-6289-4DF0-9D5F-B09D422EB6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88655" y="3628221"/>
            <a:ext cx="271751" cy="271751"/>
          </a:xfrm>
          <a:prstGeom prst="rect">
            <a:avLst/>
          </a:prstGeom>
        </p:spPr>
      </p:pic>
      <p:pic>
        <p:nvPicPr>
          <p:cNvPr id="35" name="Graphic 27" descr="Help">
            <a:hlinkClick r:id="rId12" action="ppaction://hlinksldjump"/>
            <a:extLst>
              <a:ext uri="{FF2B5EF4-FFF2-40B4-BE49-F238E27FC236}">
                <a16:creationId xmlns:a16="http://schemas.microsoft.com/office/drawing/2014/main" id="{B170B4C3-7E5B-4220-A2AB-82A254A3E6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49486" y="3834787"/>
            <a:ext cx="271751" cy="271751"/>
          </a:xfrm>
          <a:prstGeom prst="rect">
            <a:avLst/>
          </a:prstGeom>
        </p:spPr>
      </p:pic>
      <p:sp>
        <p:nvSpPr>
          <p:cNvPr id="21" name="Rectangle: Rounded Corners 165">
            <a:extLst>
              <a:ext uri="{FF2B5EF4-FFF2-40B4-BE49-F238E27FC236}">
                <a16:creationId xmlns:a16="http://schemas.microsoft.com/office/drawing/2014/main" id="{3A59659C-6A87-F14A-9B71-E7C31B8F98D9}"/>
              </a:ext>
            </a:extLst>
          </p:cNvPr>
          <p:cNvSpPr/>
          <p:nvPr/>
        </p:nvSpPr>
        <p:spPr>
          <a:xfrm>
            <a:off x="3462969" y="966095"/>
            <a:ext cx="2897438" cy="66364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Century Gothic"/>
              </a:rPr>
              <a:t>Evaluation</a:t>
            </a:r>
            <a:r>
              <a:rPr lang="zh-CN" altLang="en-US" b="1" dirty="0">
                <a:solidFill>
                  <a:prstClr val="white"/>
                </a:solidFill>
                <a:latin typeface="Century Gothic"/>
              </a:rPr>
              <a:t> </a:t>
            </a:r>
            <a:r>
              <a:rPr lang="en-US" altLang="zh-CN" b="1" dirty="0">
                <a:solidFill>
                  <a:prstClr val="white"/>
                </a:solidFill>
                <a:latin typeface="Century Gothic"/>
              </a:rPr>
              <a:t>&amp;</a:t>
            </a:r>
            <a:r>
              <a:rPr lang="zh-CN" altLang="en-US" b="1" dirty="0">
                <a:solidFill>
                  <a:prstClr val="white"/>
                </a:solidFill>
                <a:latin typeface="Century Gothic"/>
              </a:rPr>
              <a:t> </a:t>
            </a:r>
            <a:endParaRPr lang="en-US" altLang="zh-CN" b="1" dirty="0">
              <a:solidFill>
                <a:prstClr val="white"/>
              </a:solidFill>
              <a:latin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prstClr val="white"/>
                </a:solidFill>
                <a:latin typeface="Century Gothic"/>
              </a:rPr>
              <a:t>summary</a:t>
            </a:r>
            <a:r>
              <a:rPr lang="zh-CN" altLang="en-US" b="1" dirty="0">
                <a:solidFill>
                  <a:prstClr val="white"/>
                </a:solidFill>
                <a:latin typeface="Century Gothic"/>
              </a:rPr>
              <a:t> </a:t>
            </a:r>
            <a:r>
              <a:rPr lang="en-US" altLang="zh-CN" b="1" dirty="0">
                <a:solidFill>
                  <a:prstClr val="white"/>
                </a:solidFill>
                <a:latin typeface="Century Gothic"/>
              </a:rPr>
              <a:t>comparison </a:t>
            </a: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1029713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CA2B698-DDED-4195-9CEA-7632FA43F507}"/>
              </a:ext>
            </a:extLst>
          </p:cNvPr>
          <p:cNvSpPr/>
          <p:nvPr/>
        </p:nvSpPr>
        <p:spPr>
          <a:xfrm>
            <a:off x="539126" y="966096"/>
            <a:ext cx="2283372" cy="6647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entury Gothic"/>
                <a:ea typeface="+mn-ea"/>
                <a:cs typeface="+mn-cs"/>
              </a:rPr>
              <a:t>Analysis &amp; Insight</a:t>
            </a:r>
          </a:p>
        </p:txBody>
      </p:sp>
      <p:cxnSp>
        <p:nvCxnSpPr>
          <p:cNvPr id="9" name="Straight Connector 8">
            <a:extLst>
              <a:ext uri="{FF2B5EF4-FFF2-40B4-BE49-F238E27FC236}">
                <a16:creationId xmlns:a16="http://schemas.microsoft.com/office/drawing/2014/main" id="{9E314CE4-D4BF-4496-A288-162F3748C578}"/>
              </a:ext>
              <a:ext uri="{C183D7F6-B498-43B3-948B-1728B52AA6E4}">
                <adec:decorative xmlns:adec="http://schemas.microsoft.com/office/drawing/2017/decorative" val="1"/>
              </a:ext>
            </a:extLst>
          </p:cNvPr>
          <p:cNvCxnSpPr>
            <a:cxnSpLocks/>
          </p:cNvCxnSpPr>
          <p:nvPr/>
        </p:nvCxnSpPr>
        <p:spPr>
          <a:xfrm>
            <a:off x="8377991" y="522898"/>
            <a:ext cx="38140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B80F938A-5FD2-4DEA-A4ED-61EB708D3AA6}"/>
              </a:ext>
            </a:extLst>
          </p:cNvPr>
          <p:cNvSpPr txBox="1">
            <a:spLocks/>
          </p:cNvSpPr>
          <p:nvPr/>
        </p:nvSpPr>
        <p:spPr>
          <a:xfrm>
            <a:off x="228600" y="14829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Results &amp; Analysis 2</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EB6047"/>
                </a:solidFill>
                <a:effectLst/>
                <a:uLnTx/>
                <a:uFillTx/>
                <a:latin typeface="Century Gothic"/>
                <a:ea typeface="+mj-ea"/>
                <a:cs typeface="+mj-cs"/>
              </a:rPr>
              <a:t>Extractive Summarization</a:t>
            </a:r>
            <a:endParaRPr kumimoji="0" lang="en-US" sz="2800" b="1"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1" name="Straight Connector 10">
            <a:extLst>
              <a:ext uri="{FF2B5EF4-FFF2-40B4-BE49-F238E27FC236}">
                <a16:creationId xmlns:a16="http://schemas.microsoft.com/office/drawing/2014/main" id="{6CE0F40B-8428-4E7D-A157-86E15CF5C32F}"/>
              </a:ext>
              <a:ext uri="{C183D7F6-B498-43B3-948B-1728B52AA6E4}">
                <adec:decorative xmlns:adec="http://schemas.microsoft.com/office/drawing/2017/decorative" val="1"/>
              </a:ext>
            </a:extLst>
          </p:cNvPr>
          <p:cNvCxnSpPr>
            <a:cxnSpLocks/>
          </p:cNvCxnSpPr>
          <p:nvPr/>
        </p:nvCxnSpPr>
        <p:spPr>
          <a:xfrm>
            <a:off x="0" y="522898"/>
            <a:ext cx="381401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Slide Number Placeholder 1">
            <a:extLst>
              <a:ext uri="{FF2B5EF4-FFF2-40B4-BE49-F238E27FC236}">
                <a16:creationId xmlns:a16="http://schemas.microsoft.com/office/drawing/2014/main" id="{B22A17A0-633D-4B02-99A3-B17613E092A7}"/>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164" name="Rectangle 163">
            <a:extLst>
              <a:ext uri="{FF2B5EF4-FFF2-40B4-BE49-F238E27FC236}">
                <a16:creationId xmlns:a16="http://schemas.microsoft.com/office/drawing/2014/main" id="{4B49D8DD-11D1-4A8F-94C6-CD0C8A9C1343}"/>
              </a:ext>
            </a:extLst>
          </p:cNvPr>
          <p:cNvSpPr/>
          <p:nvPr/>
        </p:nvSpPr>
        <p:spPr>
          <a:xfrm>
            <a:off x="545195" y="2277281"/>
            <a:ext cx="11415782" cy="130352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400" b="0" i="0" u="none" strike="noStrike" kern="1200" cap="none" spc="0" normalizeH="0" baseline="0" noProof="0" dirty="0">
                <a:ln>
                  <a:noFill/>
                </a:ln>
                <a:solidFill>
                  <a:srgbClr val="000000"/>
                </a:solidFill>
                <a:effectLst/>
                <a:uLnTx/>
                <a:uFillTx/>
                <a:latin typeface="Segoe UI Light"/>
                <a:ea typeface="+mn-ea"/>
                <a:cs typeface="+mn-cs"/>
              </a:rPr>
              <a:t>1. The grammar and the structure (sentences order) in the generated summary are basically accurate and correct.</a:t>
            </a:r>
            <a:r>
              <a:rPr kumimoji="0" lang="en-SG" sz="1400" b="0" i="0" u="none" strike="noStrike" kern="1200" cap="none" spc="0" normalizeH="0" baseline="0" noProof="0" dirty="0">
                <a:ln>
                  <a:noFill/>
                </a:ln>
                <a:solidFill>
                  <a:srgbClr val="000000"/>
                </a:solidFill>
                <a:effectLst/>
                <a:uLnTx/>
                <a:uFillTx/>
                <a:latin typeface="Segoe UI Light"/>
                <a:ea typeface="Segoe UI Light"/>
                <a:cs typeface="Segoe UI Ligh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400" b="0" i="0" u="none" strike="noStrike" kern="1200" cap="none" spc="0" normalizeH="0" baseline="0" noProof="0" dirty="0">
              <a:ln>
                <a:noFill/>
              </a:ln>
              <a:solidFill>
                <a:srgbClr val="000000"/>
              </a:solidFill>
              <a:effectLst/>
              <a:uLnTx/>
              <a:uFillTx/>
              <a:latin typeface="Segoe UI Light"/>
              <a:ea typeface="+mn-ea"/>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400" b="0" i="0" u="none" strike="noStrike" kern="1200" cap="none" spc="0" normalizeH="0" baseline="0" noProof="0" dirty="0">
                <a:ln>
                  <a:noFill/>
                </a:ln>
                <a:solidFill>
                  <a:srgbClr val="000000"/>
                </a:solidFill>
                <a:effectLst/>
                <a:uLnTx/>
                <a:uFillTx/>
                <a:latin typeface="Segoe UI Light"/>
                <a:ea typeface="+mn-ea"/>
                <a:cs typeface="Segoe UI Light"/>
              </a:rPr>
              <a:t>2.Extractive method matches the texts more concisely and distinctly.</a:t>
            </a:r>
          </a:p>
        </p:txBody>
      </p:sp>
      <p:sp>
        <p:nvSpPr>
          <p:cNvPr id="166" name="Rectangle: Rounded Corners 165">
            <a:extLst>
              <a:ext uri="{FF2B5EF4-FFF2-40B4-BE49-F238E27FC236}">
                <a16:creationId xmlns:a16="http://schemas.microsoft.com/office/drawing/2014/main" id="{53A81832-82BA-4196-9334-19FE931021B2}"/>
              </a:ext>
            </a:extLst>
          </p:cNvPr>
          <p:cNvSpPr/>
          <p:nvPr/>
        </p:nvSpPr>
        <p:spPr>
          <a:xfrm>
            <a:off x="549784" y="1825854"/>
            <a:ext cx="1445551" cy="5026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mn-ea"/>
                <a:cs typeface="+mn-cs"/>
              </a:rPr>
              <a:t>Well </a:t>
            </a: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2" name="Graphic 2" descr="Tongue face with no fill">
            <a:extLst>
              <a:ext uri="{FF2B5EF4-FFF2-40B4-BE49-F238E27FC236}">
                <a16:creationId xmlns:a16="http://schemas.microsoft.com/office/drawing/2014/main" id="{82AE099D-526B-4A09-B0C5-2A387DCC6A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1233" y="1764535"/>
            <a:ext cx="611438" cy="616028"/>
          </a:xfrm>
          <a:prstGeom prst="rect">
            <a:avLst/>
          </a:prstGeom>
        </p:spPr>
      </p:pic>
      <p:pic>
        <p:nvPicPr>
          <p:cNvPr id="16" name="Graphic 12" descr="Thumbs up sign">
            <a:extLst>
              <a:ext uri="{FF2B5EF4-FFF2-40B4-BE49-F238E27FC236}">
                <a16:creationId xmlns:a16="http://schemas.microsoft.com/office/drawing/2014/main" id="{80FF72B9-A0C3-45F2-98D6-74B2B80547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1270" y="1764535"/>
            <a:ext cx="611437" cy="611437"/>
          </a:xfrm>
          <a:prstGeom prst="rect">
            <a:avLst/>
          </a:prstGeom>
        </p:spPr>
      </p:pic>
      <p:pic>
        <p:nvPicPr>
          <p:cNvPr id="4" name="图形 3" descr="返回">
            <a:hlinkClick r:id="rId7" action="ppaction://hlinksldjump"/>
            <a:extLst>
              <a:ext uri="{FF2B5EF4-FFF2-40B4-BE49-F238E27FC236}">
                <a16:creationId xmlns:a16="http://schemas.microsoft.com/office/drawing/2014/main" id="{5883916D-3D04-A44A-A54C-FD8FDA42ED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80618" y="6135643"/>
            <a:ext cx="539794" cy="539794"/>
          </a:xfrm>
          <a:prstGeom prst="rect">
            <a:avLst/>
          </a:prstGeom>
        </p:spPr>
      </p:pic>
    </p:spTree>
    <p:extLst>
      <p:ext uri="{BB962C8B-B14F-4D97-AF65-F5344CB8AC3E}">
        <p14:creationId xmlns:p14="http://schemas.microsoft.com/office/powerpoint/2010/main" val="46376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CA2B698-DDED-4195-9CEA-7632FA43F507}"/>
              </a:ext>
            </a:extLst>
          </p:cNvPr>
          <p:cNvSpPr/>
          <p:nvPr/>
        </p:nvSpPr>
        <p:spPr>
          <a:xfrm>
            <a:off x="539126" y="966096"/>
            <a:ext cx="2283372" cy="6647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Century Gothic"/>
                <a:ea typeface="+mn-ea"/>
                <a:cs typeface="+mn-cs"/>
              </a:rPr>
              <a:t>Analysis &amp; </a:t>
            </a:r>
            <a:r>
              <a:rPr lang="en-US" b="1">
                <a:solidFill>
                  <a:schemeClr val="bg1"/>
                </a:solidFill>
                <a:latin typeface="Century Gothic"/>
              </a:rPr>
              <a:t>Insight</a:t>
            </a:r>
            <a:endParaRPr kumimoji="0" lang="en-US" sz="1800" b="1" i="0" u="none" strike="noStrike" kern="1200" cap="none" spc="0" normalizeH="0" baseline="0" noProof="0">
              <a:ln>
                <a:noFill/>
              </a:ln>
              <a:solidFill>
                <a:schemeClr val="bg1"/>
              </a:solidFill>
              <a:effectLst/>
              <a:uLnTx/>
              <a:uFillTx/>
              <a:latin typeface="Century Gothic"/>
            </a:endParaRPr>
          </a:p>
        </p:txBody>
      </p:sp>
      <p:cxnSp>
        <p:nvCxnSpPr>
          <p:cNvPr id="9" name="Straight Connector 8">
            <a:extLst>
              <a:ext uri="{FF2B5EF4-FFF2-40B4-BE49-F238E27FC236}">
                <a16:creationId xmlns:a16="http://schemas.microsoft.com/office/drawing/2014/main" id="{9E314CE4-D4BF-4496-A288-162F3748C578}"/>
              </a:ext>
              <a:ext uri="{C183D7F6-B498-43B3-948B-1728B52AA6E4}">
                <adec:decorative xmlns:adec="http://schemas.microsoft.com/office/drawing/2017/decorative" val="1"/>
              </a:ext>
            </a:extLst>
          </p:cNvPr>
          <p:cNvCxnSpPr>
            <a:cxnSpLocks/>
          </p:cNvCxnSpPr>
          <p:nvPr/>
        </p:nvCxnSpPr>
        <p:spPr>
          <a:xfrm>
            <a:off x="8377991" y="522898"/>
            <a:ext cx="38140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B80F938A-5FD2-4DEA-A4ED-61EB708D3AA6}"/>
              </a:ext>
            </a:extLst>
          </p:cNvPr>
          <p:cNvSpPr txBox="1">
            <a:spLocks/>
          </p:cNvSpPr>
          <p:nvPr/>
        </p:nvSpPr>
        <p:spPr>
          <a:xfrm>
            <a:off x="228600" y="14829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lumMod val="75000"/>
                    <a:lumOff val="25000"/>
                  </a:srgbClr>
                </a:solidFill>
                <a:effectLst/>
                <a:uLnTx/>
                <a:uFillTx/>
                <a:latin typeface="Century Gothic"/>
                <a:ea typeface="+mj-ea"/>
                <a:cs typeface="+mj-cs"/>
              </a:rPr>
              <a:t>Results &amp; Analysis 2</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EB6047"/>
                </a:solidFill>
                <a:effectLst/>
                <a:uLnTx/>
                <a:uFillTx/>
                <a:latin typeface="Century Gothic"/>
                <a:ea typeface="+mj-ea"/>
                <a:cs typeface="+mj-cs"/>
              </a:rPr>
              <a:t>Extractive Summarization</a:t>
            </a:r>
            <a:endParaRPr kumimoji="0" lang="en-US" sz="2800" b="1" i="0" u="none" strike="noStrike" kern="1200" cap="none" spc="0" normalizeH="0" baseline="0" noProof="0">
              <a:ln>
                <a:noFill/>
              </a:ln>
              <a:solidFill>
                <a:srgbClr val="000000">
                  <a:lumMod val="75000"/>
                  <a:lumOff val="25000"/>
                </a:srgbClr>
              </a:solidFill>
              <a:effectLst/>
              <a:uLnTx/>
              <a:uFillTx/>
              <a:latin typeface="Century Gothic"/>
              <a:ea typeface="+mj-ea"/>
              <a:cs typeface="+mj-cs"/>
            </a:endParaRPr>
          </a:p>
        </p:txBody>
      </p:sp>
      <p:cxnSp>
        <p:nvCxnSpPr>
          <p:cNvPr id="11" name="Straight Connector 10">
            <a:extLst>
              <a:ext uri="{FF2B5EF4-FFF2-40B4-BE49-F238E27FC236}">
                <a16:creationId xmlns:a16="http://schemas.microsoft.com/office/drawing/2014/main" id="{6CE0F40B-8428-4E7D-A157-86E15CF5C32F}"/>
              </a:ext>
              <a:ext uri="{C183D7F6-B498-43B3-948B-1728B52AA6E4}">
                <adec:decorative xmlns:adec="http://schemas.microsoft.com/office/drawing/2017/decorative" val="1"/>
              </a:ext>
            </a:extLst>
          </p:cNvPr>
          <p:cNvCxnSpPr>
            <a:cxnSpLocks/>
          </p:cNvCxnSpPr>
          <p:nvPr/>
        </p:nvCxnSpPr>
        <p:spPr>
          <a:xfrm>
            <a:off x="0" y="522898"/>
            <a:ext cx="381401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Slide Number Placeholder 1">
            <a:extLst>
              <a:ext uri="{FF2B5EF4-FFF2-40B4-BE49-F238E27FC236}">
                <a16:creationId xmlns:a16="http://schemas.microsoft.com/office/drawing/2014/main" id="{B22A17A0-633D-4B02-99A3-B17613E092A7}"/>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24</a:t>
            </a:fld>
            <a:endParaRPr lang="en-US"/>
          </a:p>
        </p:txBody>
      </p:sp>
      <p:pic>
        <p:nvPicPr>
          <p:cNvPr id="4" name="Graphic 5" descr="Crying face with no fill">
            <a:extLst>
              <a:ext uri="{FF2B5EF4-FFF2-40B4-BE49-F238E27FC236}">
                <a16:creationId xmlns:a16="http://schemas.microsoft.com/office/drawing/2014/main" id="{21498473-3AE7-40E5-8040-DE2308561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719" y="1673100"/>
            <a:ext cx="634389" cy="620619"/>
          </a:xfrm>
          <a:prstGeom prst="rect">
            <a:avLst/>
          </a:prstGeom>
        </p:spPr>
      </p:pic>
      <p:sp>
        <p:nvSpPr>
          <p:cNvPr id="17" name="Rectangle 16">
            <a:extLst>
              <a:ext uri="{FF2B5EF4-FFF2-40B4-BE49-F238E27FC236}">
                <a16:creationId xmlns:a16="http://schemas.microsoft.com/office/drawing/2014/main" id="{DBA9A0F0-148F-46AD-AEC7-79EBC79F30B0}"/>
              </a:ext>
            </a:extLst>
          </p:cNvPr>
          <p:cNvSpPr/>
          <p:nvPr/>
        </p:nvSpPr>
        <p:spPr>
          <a:xfrm>
            <a:off x="539126" y="2185846"/>
            <a:ext cx="11415782" cy="130352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SG" dirty="0">
                <a:cs typeface="Segoe UI Light"/>
              </a:rPr>
              <a:t>1. No summary for the brief</a:t>
            </a:r>
          </a:p>
          <a:p>
            <a:endParaRPr lang="en-SG" dirty="0">
              <a:cs typeface="Segoe UI Light"/>
            </a:endParaRPr>
          </a:p>
        </p:txBody>
      </p:sp>
      <p:sp>
        <p:nvSpPr>
          <p:cNvPr id="18" name="Rectangle: Rounded Corners 17">
            <a:extLst>
              <a:ext uri="{FF2B5EF4-FFF2-40B4-BE49-F238E27FC236}">
                <a16:creationId xmlns:a16="http://schemas.microsoft.com/office/drawing/2014/main" id="{2F0B3CE4-E0C6-4DBC-8FDA-2737BBF24900}"/>
              </a:ext>
            </a:extLst>
          </p:cNvPr>
          <p:cNvSpPr/>
          <p:nvPr/>
        </p:nvSpPr>
        <p:spPr>
          <a:xfrm>
            <a:off x="543715" y="1734419"/>
            <a:ext cx="1445551" cy="5026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dirty="0">
                <a:latin typeface="+mj-lt"/>
              </a:rPr>
              <a:t>Bad </a:t>
            </a:r>
            <a:endParaRPr lang="en-US" dirty="0"/>
          </a:p>
        </p:txBody>
      </p:sp>
      <p:pic>
        <p:nvPicPr>
          <p:cNvPr id="7" name="Graphic 7" descr="Crying face with no fill">
            <a:extLst>
              <a:ext uri="{FF2B5EF4-FFF2-40B4-BE49-F238E27FC236}">
                <a16:creationId xmlns:a16="http://schemas.microsoft.com/office/drawing/2014/main" id="{671C1B26-657D-4076-A631-F4C0BDC17E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5983" y="1673101"/>
            <a:ext cx="625208" cy="648160"/>
          </a:xfrm>
          <a:prstGeom prst="rect">
            <a:avLst/>
          </a:prstGeom>
        </p:spPr>
      </p:pic>
      <p:pic>
        <p:nvPicPr>
          <p:cNvPr id="20" name="Picture 20" descr="A screenshot of a cell phone&#10;&#10;Description generated with very high confidence">
            <a:extLst>
              <a:ext uri="{FF2B5EF4-FFF2-40B4-BE49-F238E27FC236}">
                <a16:creationId xmlns:a16="http://schemas.microsoft.com/office/drawing/2014/main" id="{B1558EE2-BD5D-4CD8-B4A9-385607489CBC}"/>
              </a:ext>
            </a:extLst>
          </p:cNvPr>
          <p:cNvPicPr>
            <a:picLocks noChangeAspect="1"/>
          </p:cNvPicPr>
          <p:nvPr/>
        </p:nvPicPr>
        <p:blipFill>
          <a:blip r:embed="rId5"/>
          <a:stretch>
            <a:fillRect/>
          </a:stretch>
        </p:blipFill>
        <p:spPr>
          <a:xfrm>
            <a:off x="539126" y="3868047"/>
            <a:ext cx="8342243" cy="1909303"/>
          </a:xfrm>
          <a:prstGeom prst="rect">
            <a:avLst/>
          </a:prstGeom>
        </p:spPr>
      </p:pic>
      <p:pic>
        <p:nvPicPr>
          <p:cNvPr id="19" name="图形 18" descr="返回">
            <a:hlinkClick r:id="rId6" action="ppaction://hlinksldjump"/>
            <a:extLst>
              <a:ext uri="{FF2B5EF4-FFF2-40B4-BE49-F238E27FC236}">
                <a16:creationId xmlns:a16="http://schemas.microsoft.com/office/drawing/2014/main" id="{CE481C61-80D5-7B4B-BC06-E0B3C03C90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80618" y="6135643"/>
            <a:ext cx="539794" cy="539794"/>
          </a:xfrm>
          <a:prstGeom prst="rect">
            <a:avLst/>
          </a:prstGeom>
        </p:spPr>
      </p:pic>
    </p:spTree>
    <p:extLst>
      <p:ext uri="{BB962C8B-B14F-4D97-AF65-F5344CB8AC3E}">
        <p14:creationId xmlns:p14="http://schemas.microsoft.com/office/powerpoint/2010/main" val="292846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CA2B698-DDED-4195-9CEA-7632FA43F507}"/>
              </a:ext>
            </a:extLst>
          </p:cNvPr>
          <p:cNvSpPr/>
          <p:nvPr/>
        </p:nvSpPr>
        <p:spPr>
          <a:xfrm>
            <a:off x="539126" y="966096"/>
            <a:ext cx="2283372" cy="6647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entury Gothic"/>
                <a:ea typeface="+mn-ea"/>
                <a:cs typeface="+mn-cs"/>
              </a:rPr>
              <a:t>Analysis &amp; </a:t>
            </a:r>
            <a:r>
              <a:rPr lang="en-US" b="1" dirty="0">
                <a:solidFill>
                  <a:schemeClr val="bg1"/>
                </a:solidFill>
                <a:latin typeface="Century Gothic"/>
              </a:rPr>
              <a:t>Insight</a:t>
            </a:r>
            <a:endParaRPr kumimoji="0" lang="en-US" sz="1800" b="1" i="0" u="none" strike="noStrike" kern="1200" cap="none" spc="0" normalizeH="0" baseline="0" noProof="0" dirty="0">
              <a:ln>
                <a:noFill/>
              </a:ln>
              <a:solidFill>
                <a:schemeClr val="bg1"/>
              </a:solidFill>
              <a:effectLst/>
              <a:uLnTx/>
              <a:uFillTx/>
              <a:latin typeface="Century Gothic"/>
            </a:endParaRPr>
          </a:p>
        </p:txBody>
      </p:sp>
      <p:cxnSp>
        <p:nvCxnSpPr>
          <p:cNvPr id="9" name="Straight Connector 8">
            <a:extLst>
              <a:ext uri="{FF2B5EF4-FFF2-40B4-BE49-F238E27FC236}">
                <a16:creationId xmlns:a16="http://schemas.microsoft.com/office/drawing/2014/main" id="{9E314CE4-D4BF-4496-A288-162F3748C578}"/>
              </a:ext>
              <a:ext uri="{C183D7F6-B498-43B3-948B-1728B52AA6E4}">
                <adec:decorative xmlns:adec="http://schemas.microsoft.com/office/drawing/2017/decorative" val="1"/>
              </a:ext>
            </a:extLst>
          </p:cNvPr>
          <p:cNvCxnSpPr>
            <a:cxnSpLocks/>
          </p:cNvCxnSpPr>
          <p:nvPr/>
        </p:nvCxnSpPr>
        <p:spPr>
          <a:xfrm>
            <a:off x="8377991" y="522898"/>
            <a:ext cx="38140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B80F938A-5FD2-4DEA-A4ED-61EB708D3AA6}"/>
              </a:ext>
            </a:extLst>
          </p:cNvPr>
          <p:cNvSpPr txBox="1">
            <a:spLocks/>
          </p:cNvSpPr>
          <p:nvPr/>
        </p:nvSpPr>
        <p:spPr>
          <a:xfrm>
            <a:off x="228600" y="14829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Results &amp; Analysis 2</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EB6047"/>
                </a:solidFill>
                <a:effectLst/>
                <a:uLnTx/>
                <a:uFillTx/>
                <a:latin typeface="Century Gothic"/>
                <a:ea typeface="+mj-ea"/>
                <a:cs typeface="+mj-cs"/>
              </a:rPr>
              <a:t>Extractive Summarization</a:t>
            </a:r>
            <a:endPar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11" name="Straight Connector 10">
            <a:extLst>
              <a:ext uri="{FF2B5EF4-FFF2-40B4-BE49-F238E27FC236}">
                <a16:creationId xmlns:a16="http://schemas.microsoft.com/office/drawing/2014/main" id="{6CE0F40B-8428-4E7D-A157-86E15CF5C32F}"/>
              </a:ext>
              <a:ext uri="{C183D7F6-B498-43B3-948B-1728B52AA6E4}">
                <adec:decorative xmlns:adec="http://schemas.microsoft.com/office/drawing/2017/decorative" val="1"/>
              </a:ext>
            </a:extLst>
          </p:cNvPr>
          <p:cNvCxnSpPr>
            <a:cxnSpLocks/>
          </p:cNvCxnSpPr>
          <p:nvPr/>
        </p:nvCxnSpPr>
        <p:spPr>
          <a:xfrm>
            <a:off x="0" y="522898"/>
            <a:ext cx="381401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Slide Number Placeholder 1">
            <a:extLst>
              <a:ext uri="{FF2B5EF4-FFF2-40B4-BE49-F238E27FC236}">
                <a16:creationId xmlns:a16="http://schemas.microsoft.com/office/drawing/2014/main" id="{B22A17A0-633D-4B02-99A3-B17613E092A7}"/>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25</a:t>
            </a:fld>
            <a:endParaRPr lang="en-US"/>
          </a:p>
        </p:txBody>
      </p:sp>
      <p:pic>
        <p:nvPicPr>
          <p:cNvPr id="2" name="Graphic 2" descr="Tongue face with no fill">
            <a:extLst>
              <a:ext uri="{FF2B5EF4-FFF2-40B4-BE49-F238E27FC236}">
                <a16:creationId xmlns:a16="http://schemas.microsoft.com/office/drawing/2014/main" id="{82AE099D-526B-4A09-B0C5-2A387DCC6A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6437" y="2375972"/>
            <a:ext cx="611438" cy="616028"/>
          </a:xfrm>
          <a:prstGeom prst="rect">
            <a:avLst/>
          </a:prstGeom>
        </p:spPr>
      </p:pic>
      <p:pic>
        <p:nvPicPr>
          <p:cNvPr id="4" name="Graphic 5" descr="Crying face with no fill">
            <a:extLst>
              <a:ext uri="{FF2B5EF4-FFF2-40B4-BE49-F238E27FC236}">
                <a16:creationId xmlns:a16="http://schemas.microsoft.com/office/drawing/2014/main" id="{21498473-3AE7-40E5-8040-DE23085612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788" y="3637402"/>
            <a:ext cx="634389" cy="620619"/>
          </a:xfrm>
          <a:prstGeom prst="rect">
            <a:avLst/>
          </a:prstGeom>
        </p:spPr>
      </p:pic>
      <p:sp>
        <p:nvSpPr>
          <p:cNvPr id="17" name="Rectangle 16">
            <a:extLst>
              <a:ext uri="{FF2B5EF4-FFF2-40B4-BE49-F238E27FC236}">
                <a16:creationId xmlns:a16="http://schemas.microsoft.com/office/drawing/2014/main" id="{DBA9A0F0-148F-46AD-AEC7-79EBC79F30B0}"/>
              </a:ext>
            </a:extLst>
          </p:cNvPr>
          <p:cNvSpPr/>
          <p:nvPr/>
        </p:nvSpPr>
        <p:spPr>
          <a:xfrm>
            <a:off x="549784" y="2221776"/>
            <a:ext cx="11415782" cy="130352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buAutoNum type="arabicPeriod"/>
            </a:pPr>
            <a:r>
              <a:rPr lang="en-SG" dirty="0">
                <a:cs typeface="Segoe UI Light"/>
              </a:rPr>
              <a:t>No summary for the brief</a:t>
            </a:r>
          </a:p>
          <a:p>
            <a:pPr marL="342900" indent="-342900">
              <a:buAutoNum type="arabicPeriod"/>
            </a:pPr>
            <a:r>
              <a:rPr lang="en-SG" dirty="0">
                <a:cs typeface="Segoe UI Light"/>
              </a:rPr>
              <a:t>Data process impacts summarization strongly.</a:t>
            </a:r>
          </a:p>
          <a:p>
            <a:endParaRPr lang="en-SG" dirty="0">
              <a:cs typeface="Segoe UI Light"/>
            </a:endParaRPr>
          </a:p>
        </p:txBody>
      </p:sp>
      <p:sp>
        <p:nvSpPr>
          <p:cNvPr id="18" name="Rectangle: Rounded Corners 17">
            <a:extLst>
              <a:ext uri="{FF2B5EF4-FFF2-40B4-BE49-F238E27FC236}">
                <a16:creationId xmlns:a16="http://schemas.microsoft.com/office/drawing/2014/main" id="{2F0B3CE4-E0C6-4DBC-8FDA-2737BBF24900}"/>
              </a:ext>
            </a:extLst>
          </p:cNvPr>
          <p:cNvSpPr/>
          <p:nvPr/>
        </p:nvSpPr>
        <p:spPr>
          <a:xfrm>
            <a:off x="549784" y="1705497"/>
            <a:ext cx="1445551" cy="5026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dirty="0">
                <a:latin typeface="+mj-lt"/>
              </a:rPr>
              <a:t>Bad </a:t>
            </a:r>
            <a:endParaRPr lang="en-US" dirty="0"/>
          </a:p>
        </p:txBody>
      </p:sp>
      <p:pic>
        <p:nvPicPr>
          <p:cNvPr id="7" name="Graphic 7" descr="Crying face with no fill">
            <a:extLst>
              <a:ext uri="{FF2B5EF4-FFF2-40B4-BE49-F238E27FC236}">
                <a16:creationId xmlns:a16="http://schemas.microsoft.com/office/drawing/2014/main" id="{671C1B26-657D-4076-A631-F4C0BDC17E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6496" y="1644514"/>
            <a:ext cx="625208" cy="648160"/>
          </a:xfrm>
          <a:prstGeom prst="rect">
            <a:avLst/>
          </a:prstGeom>
        </p:spPr>
      </p:pic>
      <p:pic>
        <p:nvPicPr>
          <p:cNvPr id="3" name="图片 2">
            <a:extLst>
              <a:ext uri="{FF2B5EF4-FFF2-40B4-BE49-F238E27FC236}">
                <a16:creationId xmlns:a16="http://schemas.microsoft.com/office/drawing/2014/main" id="{53634551-2792-FF41-8480-6864804A8E53}"/>
              </a:ext>
            </a:extLst>
          </p:cNvPr>
          <p:cNvPicPr>
            <a:picLocks noChangeAspect="1"/>
          </p:cNvPicPr>
          <p:nvPr/>
        </p:nvPicPr>
        <p:blipFill rotWithShape="1">
          <a:blip r:embed="rId7"/>
          <a:srcRect l="25975"/>
          <a:stretch/>
        </p:blipFill>
        <p:spPr>
          <a:xfrm>
            <a:off x="8860554" y="4305270"/>
            <a:ext cx="3331446" cy="703817"/>
          </a:xfrm>
          <a:prstGeom prst="rect">
            <a:avLst/>
          </a:prstGeom>
          <a:solidFill>
            <a:schemeClr val="bg1"/>
          </a:solidFill>
          <a:ln cmpd="sng">
            <a:solidFill>
              <a:schemeClr val="accent3"/>
            </a:solidFill>
          </a:ln>
        </p:spPr>
      </p:pic>
      <p:pic>
        <p:nvPicPr>
          <p:cNvPr id="13" name="图片 12">
            <a:extLst>
              <a:ext uri="{FF2B5EF4-FFF2-40B4-BE49-F238E27FC236}">
                <a16:creationId xmlns:a16="http://schemas.microsoft.com/office/drawing/2014/main" id="{634F2026-3499-7F4C-AA24-FA9988BA9404}"/>
              </a:ext>
            </a:extLst>
          </p:cNvPr>
          <p:cNvPicPr>
            <a:picLocks noChangeAspect="1"/>
          </p:cNvPicPr>
          <p:nvPr/>
        </p:nvPicPr>
        <p:blipFill>
          <a:blip r:embed="rId8"/>
          <a:stretch>
            <a:fillRect/>
          </a:stretch>
        </p:blipFill>
        <p:spPr>
          <a:xfrm>
            <a:off x="528943" y="3907032"/>
            <a:ext cx="1842307" cy="1359798"/>
          </a:xfrm>
          <a:prstGeom prst="rect">
            <a:avLst/>
          </a:prstGeom>
          <a:ln cmpd="dbl">
            <a:solidFill>
              <a:schemeClr val="accent3"/>
            </a:solidFill>
          </a:ln>
        </p:spPr>
      </p:pic>
      <p:pic>
        <p:nvPicPr>
          <p:cNvPr id="15" name="图片 14">
            <a:extLst>
              <a:ext uri="{FF2B5EF4-FFF2-40B4-BE49-F238E27FC236}">
                <a16:creationId xmlns:a16="http://schemas.microsoft.com/office/drawing/2014/main" id="{2C6086B2-4B8A-6D48-B46C-8B4D37833C08}"/>
              </a:ext>
            </a:extLst>
          </p:cNvPr>
          <p:cNvPicPr>
            <a:picLocks noChangeAspect="1"/>
          </p:cNvPicPr>
          <p:nvPr/>
        </p:nvPicPr>
        <p:blipFill rotWithShape="1">
          <a:blip r:embed="rId9"/>
          <a:srcRect r="9104"/>
          <a:stretch/>
        </p:blipFill>
        <p:spPr>
          <a:xfrm>
            <a:off x="2581428" y="3823073"/>
            <a:ext cx="6037960" cy="2766003"/>
          </a:xfrm>
          <a:prstGeom prst="rect">
            <a:avLst/>
          </a:prstGeom>
        </p:spPr>
      </p:pic>
      <p:sp>
        <p:nvSpPr>
          <p:cNvPr id="19" name="上弧形箭头 18">
            <a:extLst>
              <a:ext uri="{FF2B5EF4-FFF2-40B4-BE49-F238E27FC236}">
                <a16:creationId xmlns:a16="http://schemas.microsoft.com/office/drawing/2014/main" id="{0F45B675-990F-3343-A853-5E9DA9A3C023}"/>
              </a:ext>
            </a:extLst>
          </p:cNvPr>
          <p:cNvSpPr/>
          <p:nvPr/>
        </p:nvSpPr>
        <p:spPr>
          <a:xfrm>
            <a:off x="1484981" y="6453764"/>
            <a:ext cx="2192894" cy="404236"/>
          </a:xfrm>
          <a:prstGeom prst="curvedUpArrow">
            <a:avLst>
              <a:gd name="adj1" fmla="val 25000"/>
              <a:gd name="adj2" fmla="val 39163"/>
              <a:gd name="adj3" fmla="val 37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a:solidFill>
                <a:schemeClr val="tx1"/>
              </a:solidFill>
            </a:endParaRPr>
          </a:p>
        </p:txBody>
      </p:sp>
      <p:sp>
        <p:nvSpPr>
          <p:cNvPr id="25" name="Rectangle: Rounded Corners 17">
            <a:extLst>
              <a:ext uri="{FF2B5EF4-FFF2-40B4-BE49-F238E27FC236}">
                <a16:creationId xmlns:a16="http://schemas.microsoft.com/office/drawing/2014/main" id="{A97886BB-F5C5-4D44-AD83-1F748A81C87B}"/>
              </a:ext>
            </a:extLst>
          </p:cNvPr>
          <p:cNvSpPr/>
          <p:nvPr/>
        </p:nvSpPr>
        <p:spPr>
          <a:xfrm>
            <a:off x="522688" y="5618965"/>
            <a:ext cx="1842307" cy="7755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dirty="0">
                <a:latin typeface="+mj-lt"/>
              </a:rPr>
              <a:t>Pre-preprocessed text </a:t>
            </a:r>
            <a:endParaRPr lang="en-US" dirty="0"/>
          </a:p>
        </p:txBody>
      </p:sp>
      <p:sp>
        <p:nvSpPr>
          <p:cNvPr id="26" name="Rectangle: Rounded Corners 17">
            <a:extLst>
              <a:ext uri="{FF2B5EF4-FFF2-40B4-BE49-F238E27FC236}">
                <a16:creationId xmlns:a16="http://schemas.microsoft.com/office/drawing/2014/main" id="{0047F6E1-1CF4-B744-A2AC-389160E80BC9}"/>
              </a:ext>
            </a:extLst>
          </p:cNvPr>
          <p:cNvSpPr/>
          <p:nvPr/>
        </p:nvSpPr>
        <p:spPr>
          <a:xfrm>
            <a:off x="5336521" y="6282047"/>
            <a:ext cx="1842307" cy="59862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Fit- process function</a:t>
            </a:r>
          </a:p>
        </p:txBody>
      </p:sp>
      <p:sp>
        <p:nvSpPr>
          <p:cNvPr id="27" name="上弧形箭头 26">
            <a:extLst>
              <a:ext uri="{FF2B5EF4-FFF2-40B4-BE49-F238E27FC236}">
                <a16:creationId xmlns:a16="http://schemas.microsoft.com/office/drawing/2014/main" id="{675243A9-F3D2-F14A-A7E7-8F86123617B6}"/>
              </a:ext>
            </a:extLst>
          </p:cNvPr>
          <p:cNvSpPr/>
          <p:nvPr/>
        </p:nvSpPr>
        <p:spPr>
          <a:xfrm>
            <a:off x="8092101" y="6424485"/>
            <a:ext cx="2192894" cy="404236"/>
          </a:xfrm>
          <a:prstGeom prst="curvedUpArrow">
            <a:avLst>
              <a:gd name="adj1" fmla="val 25000"/>
              <a:gd name="adj2" fmla="val 39163"/>
              <a:gd name="adj3" fmla="val 37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a:solidFill>
                <a:schemeClr val="tx1"/>
              </a:solidFill>
            </a:endParaRPr>
          </a:p>
        </p:txBody>
      </p:sp>
      <p:sp>
        <p:nvSpPr>
          <p:cNvPr id="28" name="Rectangle: Rounded Corners 17">
            <a:extLst>
              <a:ext uri="{FF2B5EF4-FFF2-40B4-BE49-F238E27FC236}">
                <a16:creationId xmlns:a16="http://schemas.microsoft.com/office/drawing/2014/main" id="{17779F81-0720-DA48-83E6-AAB84F532690}"/>
              </a:ext>
            </a:extLst>
          </p:cNvPr>
          <p:cNvSpPr/>
          <p:nvPr/>
        </p:nvSpPr>
        <p:spPr>
          <a:xfrm>
            <a:off x="9605123" y="5707450"/>
            <a:ext cx="1842307" cy="59862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Generate new summary</a:t>
            </a:r>
          </a:p>
        </p:txBody>
      </p:sp>
      <p:pic>
        <p:nvPicPr>
          <p:cNvPr id="29" name="图形 28" descr="返回">
            <a:hlinkClick r:id="rId10" action="ppaction://hlinksldjump"/>
            <a:extLst>
              <a:ext uri="{FF2B5EF4-FFF2-40B4-BE49-F238E27FC236}">
                <a16:creationId xmlns:a16="http://schemas.microsoft.com/office/drawing/2014/main" id="{0DF6A759-C0AE-6544-9E42-FBE9F0A66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474706" y="6372534"/>
            <a:ext cx="488694" cy="488694"/>
          </a:xfrm>
          <a:prstGeom prst="rect">
            <a:avLst/>
          </a:prstGeom>
        </p:spPr>
      </p:pic>
    </p:spTree>
    <p:extLst>
      <p:ext uri="{BB962C8B-B14F-4D97-AF65-F5344CB8AC3E}">
        <p14:creationId xmlns:p14="http://schemas.microsoft.com/office/powerpoint/2010/main" val="410042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CA2B698-DDED-4195-9CEA-7632FA43F507}"/>
              </a:ext>
            </a:extLst>
          </p:cNvPr>
          <p:cNvSpPr/>
          <p:nvPr/>
        </p:nvSpPr>
        <p:spPr>
          <a:xfrm>
            <a:off x="539126" y="966096"/>
            <a:ext cx="2283372" cy="66479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Century Gothic"/>
                <a:ea typeface="+mn-ea"/>
                <a:cs typeface="+mn-cs"/>
              </a:rPr>
              <a:t>Analysis &amp; </a:t>
            </a:r>
            <a:r>
              <a:rPr lang="en-US" b="1" dirty="0">
                <a:solidFill>
                  <a:schemeClr val="bg1"/>
                </a:solidFill>
                <a:latin typeface="Century Gothic"/>
              </a:rPr>
              <a:t>Insight</a:t>
            </a:r>
            <a:endParaRPr kumimoji="0" lang="en-US" sz="1800" b="1" i="0" u="none" strike="noStrike" kern="1200" cap="none" spc="0" normalizeH="0" baseline="0" noProof="0" dirty="0">
              <a:ln>
                <a:noFill/>
              </a:ln>
              <a:solidFill>
                <a:schemeClr val="bg1"/>
              </a:solidFill>
              <a:effectLst/>
              <a:uLnTx/>
              <a:uFillTx/>
              <a:latin typeface="Century Gothic"/>
            </a:endParaRPr>
          </a:p>
        </p:txBody>
      </p:sp>
      <p:cxnSp>
        <p:nvCxnSpPr>
          <p:cNvPr id="9" name="Straight Connector 8">
            <a:extLst>
              <a:ext uri="{FF2B5EF4-FFF2-40B4-BE49-F238E27FC236}">
                <a16:creationId xmlns:a16="http://schemas.microsoft.com/office/drawing/2014/main" id="{9E314CE4-D4BF-4496-A288-162F3748C578}"/>
              </a:ext>
              <a:ext uri="{C183D7F6-B498-43B3-948B-1728B52AA6E4}">
                <adec:decorative xmlns:adec="http://schemas.microsoft.com/office/drawing/2017/decorative" val="1"/>
              </a:ext>
            </a:extLst>
          </p:cNvPr>
          <p:cNvCxnSpPr>
            <a:cxnSpLocks/>
          </p:cNvCxnSpPr>
          <p:nvPr/>
        </p:nvCxnSpPr>
        <p:spPr>
          <a:xfrm>
            <a:off x="8377991" y="522898"/>
            <a:ext cx="38140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B80F938A-5FD2-4DEA-A4ED-61EB708D3AA6}"/>
              </a:ext>
            </a:extLst>
          </p:cNvPr>
          <p:cNvSpPr txBox="1">
            <a:spLocks/>
          </p:cNvSpPr>
          <p:nvPr/>
        </p:nvSpPr>
        <p:spPr>
          <a:xfrm>
            <a:off x="228600" y="14829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Results &amp; Analysis 2</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EB6047"/>
                </a:solidFill>
                <a:effectLst/>
                <a:uLnTx/>
                <a:uFillTx/>
                <a:latin typeface="Century Gothic"/>
                <a:ea typeface="+mj-ea"/>
                <a:cs typeface="+mj-cs"/>
              </a:rPr>
              <a:t>Extractive Summarization</a:t>
            </a:r>
            <a:endPar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11" name="Straight Connector 10">
            <a:extLst>
              <a:ext uri="{FF2B5EF4-FFF2-40B4-BE49-F238E27FC236}">
                <a16:creationId xmlns:a16="http://schemas.microsoft.com/office/drawing/2014/main" id="{6CE0F40B-8428-4E7D-A157-86E15CF5C32F}"/>
              </a:ext>
              <a:ext uri="{C183D7F6-B498-43B3-948B-1728B52AA6E4}">
                <adec:decorative xmlns:adec="http://schemas.microsoft.com/office/drawing/2017/decorative" val="1"/>
              </a:ext>
            </a:extLst>
          </p:cNvPr>
          <p:cNvCxnSpPr>
            <a:cxnSpLocks/>
          </p:cNvCxnSpPr>
          <p:nvPr/>
        </p:nvCxnSpPr>
        <p:spPr>
          <a:xfrm>
            <a:off x="0" y="522898"/>
            <a:ext cx="381401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Slide Number Placeholder 1">
            <a:extLst>
              <a:ext uri="{FF2B5EF4-FFF2-40B4-BE49-F238E27FC236}">
                <a16:creationId xmlns:a16="http://schemas.microsoft.com/office/drawing/2014/main" id="{B22A17A0-633D-4B02-99A3-B17613E092A7}"/>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26</a:t>
            </a:fld>
            <a:endParaRPr lang="en-US"/>
          </a:p>
        </p:txBody>
      </p:sp>
      <p:pic>
        <p:nvPicPr>
          <p:cNvPr id="2" name="Graphic 2" descr="Tongue face with no fill">
            <a:extLst>
              <a:ext uri="{FF2B5EF4-FFF2-40B4-BE49-F238E27FC236}">
                <a16:creationId xmlns:a16="http://schemas.microsoft.com/office/drawing/2014/main" id="{82AE099D-526B-4A09-B0C5-2A387DCC6A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6437" y="2375972"/>
            <a:ext cx="611438" cy="616028"/>
          </a:xfrm>
          <a:prstGeom prst="rect">
            <a:avLst/>
          </a:prstGeom>
        </p:spPr>
      </p:pic>
      <p:pic>
        <p:nvPicPr>
          <p:cNvPr id="4" name="Graphic 5" descr="Crying face with no fill">
            <a:extLst>
              <a:ext uri="{FF2B5EF4-FFF2-40B4-BE49-F238E27FC236}">
                <a16:creationId xmlns:a16="http://schemas.microsoft.com/office/drawing/2014/main" id="{21498473-3AE7-40E5-8040-DE23085612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788" y="3637402"/>
            <a:ext cx="634389" cy="620619"/>
          </a:xfrm>
          <a:prstGeom prst="rect">
            <a:avLst/>
          </a:prstGeom>
        </p:spPr>
      </p:pic>
      <p:sp>
        <p:nvSpPr>
          <p:cNvPr id="17" name="Rectangle 16">
            <a:extLst>
              <a:ext uri="{FF2B5EF4-FFF2-40B4-BE49-F238E27FC236}">
                <a16:creationId xmlns:a16="http://schemas.microsoft.com/office/drawing/2014/main" id="{DBA9A0F0-148F-46AD-AEC7-79EBC79F30B0}"/>
              </a:ext>
            </a:extLst>
          </p:cNvPr>
          <p:cNvSpPr/>
          <p:nvPr/>
        </p:nvSpPr>
        <p:spPr>
          <a:xfrm>
            <a:off x="549784" y="2221776"/>
            <a:ext cx="11415782" cy="130352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buAutoNum type="arabicPeriod"/>
            </a:pPr>
            <a:r>
              <a:rPr lang="en-SG" dirty="0">
                <a:cs typeface="Segoe UI Light"/>
              </a:rPr>
              <a:t>No summary for the brief</a:t>
            </a:r>
          </a:p>
          <a:p>
            <a:pPr marL="342900" indent="-342900">
              <a:buAutoNum type="arabicPeriod"/>
            </a:pPr>
            <a:r>
              <a:rPr lang="en-SG" dirty="0">
                <a:cs typeface="Segoe UI Light"/>
              </a:rPr>
              <a:t>Data process impacts summarization strongly.</a:t>
            </a:r>
          </a:p>
          <a:p>
            <a:r>
              <a:rPr lang="en-SG" dirty="0">
                <a:cs typeface="Segoe UI Light"/>
              </a:rPr>
              <a:t>3.   Limitation of </a:t>
            </a:r>
            <a:r>
              <a:rPr lang="en-SG">
                <a:cs typeface="Segoe UI Light"/>
              </a:rPr>
              <a:t>average score</a:t>
            </a:r>
            <a:r>
              <a:rPr lang="en-SG" dirty="0">
                <a:cs typeface="Segoe UI Light"/>
              </a:rPr>
              <a:t> summarization                           VS.         TF-IDF advantage</a:t>
            </a:r>
          </a:p>
        </p:txBody>
      </p:sp>
      <p:sp>
        <p:nvSpPr>
          <p:cNvPr id="18" name="Rectangle: Rounded Corners 17">
            <a:extLst>
              <a:ext uri="{FF2B5EF4-FFF2-40B4-BE49-F238E27FC236}">
                <a16:creationId xmlns:a16="http://schemas.microsoft.com/office/drawing/2014/main" id="{2F0B3CE4-E0C6-4DBC-8FDA-2737BBF24900}"/>
              </a:ext>
            </a:extLst>
          </p:cNvPr>
          <p:cNvSpPr/>
          <p:nvPr/>
        </p:nvSpPr>
        <p:spPr>
          <a:xfrm>
            <a:off x="549784" y="1705497"/>
            <a:ext cx="1445551" cy="5026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dirty="0">
                <a:latin typeface="+mj-lt"/>
              </a:rPr>
              <a:t>Bad </a:t>
            </a:r>
            <a:endParaRPr lang="en-US" dirty="0"/>
          </a:p>
        </p:txBody>
      </p:sp>
      <p:pic>
        <p:nvPicPr>
          <p:cNvPr id="7" name="Graphic 7" descr="Crying face with no fill">
            <a:extLst>
              <a:ext uri="{FF2B5EF4-FFF2-40B4-BE49-F238E27FC236}">
                <a16:creationId xmlns:a16="http://schemas.microsoft.com/office/drawing/2014/main" id="{671C1B26-657D-4076-A631-F4C0BDC17E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6496" y="1644514"/>
            <a:ext cx="625208" cy="648160"/>
          </a:xfrm>
          <a:prstGeom prst="rect">
            <a:avLst/>
          </a:prstGeom>
        </p:spPr>
      </p:pic>
      <p:pic>
        <p:nvPicPr>
          <p:cNvPr id="8" name="图片 7">
            <a:extLst>
              <a:ext uri="{FF2B5EF4-FFF2-40B4-BE49-F238E27FC236}">
                <a16:creationId xmlns:a16="http://schemas.microsoft.com/office/drawing/2014/main" id="{A2803279-C8D4-CC48-A7F2-8649B4CF10A4}"/>
              </a:ext>
            </a:extLst>
          </p:cNvPr>
          <p:cNvPicPr>
            <a:picLocks noChangeAspect="1"/>
          </p:cNvPicPr>
          <p:nvPr/>
        </p:nvPicPr>
        <p:blipFill>
          <a:blip r:embed="rId7"/>
          <a:stretch>
            <a:fillRect/>
          </a:stretch>
        </p:blipFill>
        <p:spPr>
          <a:xfrm>
            <a:off x="5989727" y="3637402"/>
            <a:ext cx="5999187" cy="2741816"/>
          </a:xfrm>
          <a:prstGeom prst="rect">
            <a:avLst/>
          </a:prstGeom>
        </p:spPr>
      </p:pic>
      <p:sp>
        <p:nvSpPr>
          <p:cNvPr id="23" name="Rectangle: Rounded Corners 17">
            <a:extLst>
              <a:ext uri="{FF2B5EF4-FFF2-40B4-BE49-F238E27FC236}">
                <a16:creationId xmlns:a16="http://schemas.microsoft.com/office/drawing/2014/main" id="{DC339D3E-7B41-B849-A1BF-1AC9F8E2BC20}"/>
              </a:ext>
            </a:extLst>
          </p:cNvPr>
          <p:cNvSpPr/>
          <p:nvPr/>
        </p:nvSpPr>
        <p:spPr>
          <a:xfrm>
            <a:off x="539126" y="3821066"/>
            <a:ext cx="5450601" cy="873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dirty="0">
                <a:latin typeface="+mj-lt"/>
              </a:rPr>
              <a:t>GUESS 1:</a:t>
            </a:r>
          </a:p>
          <a:p>
            <a:r>
              <a:rPr lang="en-US" b="1" dirty="0">
                <a:latin typeface="+mj-lt"/>
              </a:rPr>
              <a:t>Text size too small while threshold too high?</a:t>
            </a:r>
            <a:endParaRPr lang="en-US" dirty="0"/>
          </a:p>
        </p:txBody>
      </p:sp>
      <p:pic>
        <p:nvPicPr>
          <p:cNvPr id="20" name="图形 19" descr="关闭">
            <a:extLst>
              <a:ext uri="{FF2B5EF4-FFF2-40B4-BE49-F238E27FC236}">
                <a16:creationId xmlns:a16="http://schemas.microsoft.com/office/drawing/2014/main" id="{7C3F62A9-40BD-9F45-A706-552E957564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14405" y="3841848"/>
            <a:ext cx="914400" cy="914400"/>
          </a:xfrm>
          <a:prstGeom prst="rect">
            <a:avLst/>
          </a:prstGeom>
        </p:spPr>
      </p:pic>
      <p:sp>
        <p:nvSpPr>
          <p:cNvPr id="32" name="Rectangle: Rounded Corners 17">
            <a:extLst>
              <a:ext uri="{FF2B5EF4-FFF2-40B4-BE49-F238E27FC236}">
                <a16:creationId xmlns:a16="http://schemas.microsoft.com/office/drawing/2014/main" id="{C44C4A41-81B3-9A49-8F13-1C76B1C4698E}"/>
              </a:ext>
            </a:extLst>
          </p:cNvPr>
          <p:cNvSpPr/>
          <p:nvPr/>
        </p:nvSpPr>
        <p:spPr>
          <a:xfrm>
            <a:off x="551476" y="4990741"/>
            <a:ext cx="5450601" cy="178946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dirty="0">
                <a:latin typeface="+mj-lt"/>
              </a:rPr>
              <a:t>GUESS 2:</a:t>
            </a:r>
          </a:p>
          <a:p>
            <a:r>
              <a:rPr lang="en-US" b="1" dirty="0">
                <a:latin typeface="+mj-lt"/>
              </a:rPr>
              <a:t>Due to the intrinsic nature of news articles where multiple topics are found, the use of </a:t>
            </a:r>
            <a:r>
              <a:rPr lang="en-US" altLang="zh-CN" b="1" dirty="0">
                <a:latin typeface="+mj-lt"/>
              </a:rPr>
              <a:t>sentence</a:t>
            </a:r>
            <a:r>
              <a:rPr lang="zh-CN" altLang="en-US" b="1" dirty="0">
                <a:latin typeface="+mj-lt"/>
              </a:rPr>
              <a:t> </a:t>
            </a:r>
            <a:r>
              <a:rPr lang="en-US" altLang="zh-CN" b="1" dirty="0">
                <a:latin typeface="+mj-lt"/>
              </a:rPr>
              <a:t>values</a:t>
            </a:r>
            <a:r>
              <a:rPr lang="zh-CN" altLang="en-US" b="1" dirty="0">
                <a:latin typeface="+mj-lt"/>
              </a:rPr>
              <a:t> </a:t>
            </a:r>
            <a:r>
              <a:rPr lang="en-US" altLang="zh-CN" b="1" dirty="0">
                <a:latin typeface="+mj-lt"/>
              </a:rPr>
              <a:t>may not be</a:t>
            </a:r>
            <a:r>
              <a:rPr lang="zh-CN" altLang="en-US" b="1" dirty="0">
                <a:latin typeface="+mj-lt"/>
              </a:rPr>
              <a:t> </a:t>
            </a:r>
            <a:r>
              <a:rPr lang="en-SG" altLang="zh-CN" b="1" dirty="0">
                <a:latin typeface="+mj-lt"/>
              </a:rPr>
              <a:t>ideal to</a:t>
            </a:r>
            <a:r>
              <a:rPr lang="zh-CN" altLang="en-US" b="1" dirty="0">
                <a:latin typeface="+mj-lt"/>
              </a:rPr>
              <a:t> </a:t>
            </a:r>
            <a:r>
              <a:rPr lang="en-US" altLang="zh-CN" b="1" dirty="0">
                <a:latin typeface="+mj-lt"/>
              </a:rPr>
              <a:t>form</a:t>
            </a:r>
            <a:r>
              <a:rPr lang="zh-CN" altLang="en-US" b="1" dirty="0">
                <a:latin typeface="+mj-lt"/>
              </a:rPr>
              <a:t> </a:t>
            </a:r>
            <a:r>
              <a:rPr lang="en-US" altLang="zh-CN" b="1" dirty="0">
                <a:latin typeface="+mj-lt"/>
              </a:rPr>
              <a:t>summary.</a:t>
            </a:r>
            <a:endParaRPr lang="en-US" dirty="0"/>
          </a:p>
        </p:txBody>
      </p:sp>
      <p:sp>
        <p:nvSpPr>
          <p:cNvPr id="34" name="文本框 33">
            <a:extLst>
              <a:ext uri="{FF2B5EF4-FFF2-40B4-BE49-F238E27FC236}">
                <a16:creationId xmlns:a16="http://schemas.microsoft.com/office/drawing/2014/main" id="{4F6517F9-9C4C-BF48-9B56-2D060299BBAA}"/>
              </a:ext>
            </a:extLst>
          </p:cNvPr>
          <p:cNvSpPr txBox="1"/>
          <p:nvPr/>
        </p:nvSpPr>
        <p:spPr>
          <a:xfrm>
            <a:off x="4191990" y="6377049"/>
            <a:ext cx="184731" cy="369332"/>
          </a:xfrm>
          <a:prstGeom prst="rect">
            <a:avLst/>
          </a:prstGeom>
          <a:noFill/>
        </p:spPr>
        <p:txBody>
          <a:bodyPr wrap="none" rtlCol="0">
            <a:spAutoFit/>
          </a:bodyPr>
          <a:lstStyle/>
          <a:p>
            <a:endParaRPr kumimoji="1" lang="zh-SG" altLang="en-US" dirty="0"/>
          </a:p>
        </p:txBody>
      </p:sp>
      <p:pic>
        <p:nvPicPr>
          <p:cNvPr id="42" name="图片 41">
            <a:extLst>
              <a:ext uri="{FF2B5EF4-FFF2-40B4-BE49-F238E27FC236}">
                <a16:creationId xmlns:a16="http://schemas.microsoft.com/office/drawing/2014/main" id="{FF20867C-4214-AE4E-B703-FE4B7254A7D2}"/>
              </a:ext>
            </a:extLst>
          </p:cNvPr>
          <p:cNvPicPr>
            <a:picLocks noChangeAspect="1"/>
          </p:cNvPicPr>
          <p:nvPr/>
        </p:nvPicPr>
        <p:blipFill>
          <a:blip r:embed="rId10"/>
          <a:stretch>
            <a:fillRect/>
          </a:stretch>
        </p:blipFill>
        <p:spPr>
          <a:xfrm>
            <a:off x="5384914" y="4965246"/>
            <a:ext cx="6604000" cy="406400"/>
          </a:xfrm>
          <a:prstGeom prst="rect">
            <a:avLst/>
          </a:prstGeom>
        </p:spPr>
      </p:pic>
      <p:pic>
        <p:nvPicPr>
          <p:cNvPr id="47" name="图片 46">
            <a:extLst>
              <a:ext uri="{FF2B5EF4-FFF2-40B4-BE49-F238E27FC236}">
                <a16:creationId xmlns:a16="http://schemas.microsoft.com/office/drawing/2014/main" id="{ED3DB37D-C7A9-3040-B64B-BC80B5AFA5B0}"/>
              </a:ext>
            </a:extLst>
          </p:cNvPr>
          <p:cNvPicPr>
            <a:picLocks noChangeAspect="1"/>
          </p:cNvPicPr>
          <p:nvPr/>
        </p:nvPicPr>
        <p:blipFill>
          <a:blip r:embed="rId11"/>
          <a:stretch>
            <a:fillRect/>
          </a:stretch>
        </p:blipFill>
        <p:spPr>
          <a:xfrm>
            <a:off x="6002079" y="923889"/>
            <a:ext cx="6287949" cy="5941275"/>
          </a:xfrm>
          <a:prstGeom prst="rect">
            <a:avLst/>
          </a:prstGeom>
        </p:spPr>
      </p:pic>
      <p:pic>
        <p:nvPicPr>
          <p:cNvPr id="49" name="图形 48" descr="选中标记">
            <a:extLst>
              <a:ext uri="{FF2B5EF4-FFF2-40B4-BE49-F238E27FC236}">
                <a16:creationId xmlns:a16="http://schemas.microsoft.com/office/drawing/2014/main" id="{2A468464-7D6C-4041-971C-9647E7005E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69151" y="6048315"/>
            <a:ext cx="914400" cy="914400"/>
          </a:xfrm>
          <a:prstGeom prst="rect">
            <a:avLst/>
          </a:prstGeom>
        </p:spPr>
      </p:pic>
    </p:spTree>
    <p:extLst>
      <p:ext uri="{BB962C8B-B14F-4D97-AF65-F5344CB8AC3E}">
        <p14:creationId xmlns:p14="http://schemas.microsoft.com/office/powerpoint/2010/main" val="120136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ppt_x"/>
                                          </p:val>
                                        </p:tav>
                                      </p:tavLst>
                                    </p:anim>
                                    <p:anim calcmode="lin" valueType="num">
                                      <p:cBhvr additive="base">
                                        <p:cTn id="17" dur="500"/>
                                        <p:tgtEl>
                                          <p:spTgt spid="8"/>
                                        </p:tgtEl>
                                        <p:attrNameLst>
                                          <p:attrName>ppt_y</p:attrName>
                                        </p:attrNameLst>
                                      </p:cBhvr>
                                      <p:tavLst>
                                        <p:tav tm="0">
                                          <p:val>
                                            <p:strVal val="ppt_y"/>
                                          </p:val>
                                        </p:tav>
                                        <p:tav tm="100000">
                                          <p:val>
                                            <p:strVal val="1+ppt_h/2"/>
                                          </p:val>
                                        </p:tav>
                                      </p:tavLst>
                                    </p:anim>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ppt_x"/>
                                          </p:val>
                                        </p:tav>
                                        <p:tav tm="100000">
                                          <p:val>
                                            <p:strVal val="#ppt_x"/>
                                          </p:val>
                                        </p:tav>
                                      </p:tavLst>
                                    </p:anim>
                                    <p:anim calcmode="lin" valueType="num">
                                      <p:cBhvr additive="base">
                                        <p:cTn id="3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47"/>
                                        </p:tgtEl>
                                        <p:attrNameLst>
                                          <p:attrName>ppt_x</p:attrName>
                                        </p:attrNameLst>
                                      </p:cBhvr>
                                      <p:tavLst>
                                        <p:tav tm="0">
                                          <p:val>
                                            <p:strVal val="ppt_x"/>
                                          </p:val>
                                        </p:tav>
                                        <p:tav tm="100000">
                                          <p:val>
                                            <p:strVal val="ppt_x"/>
                                          </p:val>
                                        </p:tav>
                                      </p:tavLst>
                                    </p:anim>
                                    <p:anim calcmode="lin" valueType="num">
                                      <p:cBhvr additive="base">
                                        <p:cTn id="41" dur="500"/>
                                        <p:tgtEl>
                                          <p:spTgt spid="47"/>
                                        </p:tgtEl>
                                        <p:attrNameLst>
                                          <p:attrName>ppt_y</p:attrName>
                                        </p:attrNameLst>
                                      </p:cBhvr>
                                      <p:tavLst>
                                        <p:tav tm="0">
                                          <p:val>
                                            <p:strVal val="ppt_y"/>
                                          </p:val>
                                        </p:tav>
                                        <p:tav tm="100000">
                                          <p:val>
                                            <p:strVal val="1+ppt_h/2"/>
                                          </p:val>
                                        </p:tav>
                                      </p:tavLst>
                                    </p:anim>
                                    <p:set>
                                      <p:cBhvr>
                                        <p:cTn id="42" dur="1" fill="hold">
                                          <p:stCondLst>
                                            <p:cond delay="499"/>
                                          </p:stCondLst>
                                        </p:cTn>
                                        <p:tgtEl>
                                          <p:spTgt spid="4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ppt_x"/>
                                          </p:val>
                                        </p:tav>
                                        <p:tav tm="100000">
                                          <p:val>
                                            <p:strVal val="#ppt_x"/>
                                          </p:val>
                                        </p:tav>
                                      </p:tavLst>
                                    </p:anim>
                                    <p:anim calcmode="lin" valueType="num">
                                      <p:cBhvr additive="base">
                                        <p:cTn id="4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42"/>
                                        </p:tgtEl>
                                        <p:attrNameLst>
                                          <p:attrName>ppt_x</p:attrName>
                                        </p:attrNameLst>
                                      </p:cBhvr>
                                      <p:tavLst>
                                        <p:tav tm="0">
                                          <p:val>
                                            <p:strVal val="ppt_x"/>
                                          </p:val>
                                        </p:tav>
                                        <p:tav tm="100000">
                                          <p:val>
                                            <p:strVal val="ppt_x"/>
                                          </p:val>
                                        </p:tav>
                                      </p:tavLst>
                                    </p:anim>
                                    <p:anim calcmode="lin" valueType="num">
                                      <p:cBhvr additive="base">
                                        <p:cTn id="53" dur="500"/>
                                        <p:tgtEl>
                                          <p:spTgt spid="42"/>
                                        </p:tgtEl>
                                        <p:attrNameLst>
                                          <p:attrName>ppt_y</p:attrName>
                                        </p:attrNameLst>
                                      </p:cBhvr>
                                      <p:tavLst>
                                        <p:tav tm="0">
                                          <p:val>
                                            <p:strVal val="ppt_y"/>
                                          </p:val>
                                        </p:tav>
                                        <p:tav tm="100000">
                                          <p:val>
                                            <p:strVal val="1+ppt_h/2"/>
                                          </p:val>
                                        </p:tav>
                                      </p:tavLst>
                                    </p:anim>
                                    <p:set>
                                      <p:cBhvr>
                                        <p:cTn id="54" dur="1" fill="hold">
                                          <p:stCondLst>
                                            <p:cond delay="499"/>
                                          </p:stCondLst>
                                        </p:cTn>
                                        <p:tgtEl>
                                          <p:spTgt spid="4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500" fill="hold"/>
                                        <p:tgtEl>
                                          <p:spTgt spid="49"/>
                                        </p:tgtEl>
                                        <p:attrNameLst>
                                          <p:attrName>ppt_x</p:attrName>
                                        </p:attrNameLst>
                                      </p:cBhvr>
                                      <p:tavLst>
                                        <p:tav tm="0">
                                          <p:val>
                                            <p:strVal val="#ppt_x"/>
                                          </p:val>
                                        </p:tav>
                                        <p:tav tm="100000">
                                          <p:val>
                                            <p:strVal val="#ppt_x"/>
                                          </p:val>
                                        </p:tav>
                                      </p:tavLst>
                                    </p:anim>
                                    <p:anim calcmode="lin" valueType="num">
                                      <p:cBhvr additive="base">
                                        <p:cTn id="6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99C299-A4C3-4D7E-8059-240A95C054E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05290" y="321734"/>
            <a:ext cx="5330587" cy="2905170"/>
          </a:xfrm>
          <a:prstGeom prst="rect">
            <a:avLst/>
          </a:prstGeom>
          <a:noFill/>
        </p:spPr>
      </p:pic>
      <p:sp>
        <p:nvSpPr>
          <p:cNvPr id="17" name="Rectangle 16">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7902B1-20E2-407D-A1A6-0B6951BE24A8}"/>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816889" y="321734"/>
            <a:ext cx="2094884" cy="2905170"/>
          </a:xfrm>
          <a:prstGeom prst="rect">
            <a:avLst/>
          </a:prstGeom>
          <a:noFill/>
        </p:spPr>
      </p:pic>
      <p:sp>
        <p:nvSpPr>
          <p:cNvPr id="19" name="Rectangle 18">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g 2.3">
            <a:extLst>
              <a:ext uri="{FF2B5EF4-FFF2-40B4-BE49-F238E27FC236}">
                <a16:creationId xmlns:a16="http://schemas.microsoft.com/office/drawing/2014/main" id="{74B3A4E5-5A0F-4729-98F2-C20228F72B9A}"/>
              </a:ext>
            </a:extLst>
          </p:cNvPr>
          <p:cNvPicPr/>
          <p:nvPr/>
        </p:nvPicPr>
        <p:blipFill>
          <a:blip r:embed="rId4" r:link="rId5">
            <a:extLst>
              <a:ext uri="{28A0092B-C50C-407E-A947-70E740481C1C}">
                <a14:useLocalDpi xmlns:a14="http://schemas.microsoft.com/office/drawing/2010/main" val="0"/>
              </a:ext>
            </a:extLst>
          </a:blip>
          <a:stretch>
            <a:fillRect/>
          </a:stretch>
        </p:blipFill>
        <p:spPr bwMode="auto">
          <a:xfrm>
            <a:off x="541478" y="3631096"/>
            <a:ext cx="5258210" cy="2760560"/>
          </a:xfrm>
          <a:prstGeom prst="rect">
            <a:avLst/>
          </a:prstGeom>
          <a:noFill/>
        </p:spPr>
      </p:pic>
      <p:pic>
        <p:nvPicPr>
          <p:cNvPr id="4" name="Picture 3" descr="Fig 2.4">
            <a:extLst>
              <a:ext uri="{FF2B5EF4-FFF2-40B4-BE49-F238E27FC236}">
                <a16:creationId xmlns:a16="http://schemas.microsoft.com/office/drawing/2014/main" id="{17B5D3F1-D088-4AD4-BC04-88173C49206B}"/>
              </a:ext>
            </a:extLst>
          </p:cNvPr>
          <p:cNvPicPr/>
          <p:nvPr/>
        </p:nvPicPr>
        <p:blipFill>
          <a:blip r:embed="rId6" r:link="rId7">
            <a:extLst>
              <a:ext uri="{28A0092B-C50C-407E-A947-70E740481C1C}">
                <a14:useLocalDpi xmlns:a14="http://schemas.microsoft.com/office/drawing/2010/main" val="0"/>
              </a:ext>
            </a:extLst>
          </a:blip>
          <a:stretch>
            <a:fillRect/>
          </a:stretch>
        </p:blipFill>
        <p:spPr bwMode="auto">
          <a:xfrm>
            <a:off x="6453361" y="3631096"/>
            <a:ext cx="4821940" cy="2760560"/>
          </a:xfrm>
          <a:prstGeom prst="rect">
            <a:avLst/>
          </a:prstGeom>
          <a:noFill/>
        </p:spPr>
      </p:pic>
      <p:sp>
        <p:nvSpPr>
          <p:cNvPr id="2" name="Slide Number Placeholder 1">
            <a:extLst>
              <a:ext uri="{FF2B5EF4-FFF2-40B4-BE49-F238E27FC236}">
                <a16:creationId xmlns:a16="http://schemas.microsoft.com/office/drawing/2014/main" id="{3A547FE3-72D6-4ED9-BDE8-27D530C7B064}"/>
              </a:ext>
            </a:extLst>
          </p:cNvPr>
          <p:cNvSpPr>
            <a:spLocks noGrp="1"/>
          </p:cNvSpPr>
          <p:nvPr>
            <p:ph type="sldNum" sz="quarter" idx="12"/>
          </p:nvPr>
        </p:nvSpPr>
        <p:spPr>
          <a:xfrm>
            <a:off x="8610600" y="6356350"/>
            <a:ext cx="2743200" cy="365125"/>
          </a:xfrm>
        </p:spPr>
        <p:txBody>
          <a:bodyPr>
            <a:normAutofit/>
          </a:bodyPr>
          <a:lstStyle/>
          <a:p>
            <a:pPr>
              <a:spcAft>
                <a:spcPts val="600"/>
              </a:spcAft>
            </a:pPr>
            <a:fld id="{06FEDF93-2BFD-41CA-ABC7-B039102F3792}" type="slidenum">
              <a:rPr lang="en-US" smtClean="0"/>
              <a:pPr>
                <a:spcAft>
                  <a:spcPts val="600"/>
                </a:spcAft>
              </a:pPr>
              <a:t>27</a:t>
            </a:fld>
            <a:endParaRPr lang="en-US"/>
          </a:p>
        </p:txBody>
      </p:sp>
    </p:spTree>
    <p:extLst>
      <p:ext uri="{BB962C8B-B14F-4D97-AF65-F5344CB8AC3E}">
        <p14:creationId xmlns:p14="http://schemas.microsoft.com/office/powerpoint/2010/main" val="2340546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B697C6-FD1A-491E-9530-5DDCF0DFF384}"/>
              </a:ext>
            </a:extLst>
          </p:cNvPr>
          <p:cNvSpPr/>
          <p:nvPr/>
        </p:nvSpPr>
        <p:spPr>
          <a:xfrm>
            <a:off x="6243956" y="1588168"/>
            <a:ext cx="5331997" cy="474693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3" name="Rectangle 2">
            <a:extLst>
              <a:ext uri="{FF2B5EF4-FFF2-40B4-BE49-F238E27FC236}">
                <a16:creationId xmlns:a16="http://schemas.microsoft.com/office/drawing/2014/main" id="{9150EE18-1320-4F81-8C7B-C23BA2BA506E}"/>
              </a:ext>
            </a:extLst>
          </p:cNvPr>
          <p:cNvSpPr/>
          <p:nvPr/>
        </p:nvSpPr>
        <p:spPr>
          <a:xfrm>
            <a:off x="616046" y="1588168"/>
            <a:ext cx="4967482" cy="474693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616045" y="1054115"/>
            <a:ext cx="4967514" cy="664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mj-lt"/>
              </a:rPr>
              <a:t>Topic Modelling</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243924" y="1054114"/>
            <a:ext cx="5332031" cy="664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latin typeface="+mj-lt"/>
              </a:rPr>
              <a:t>Text Summarization</a:t>
            </a:r>
          </a:p>
        </p:txBody>
      </p:sp>
      <p:sp>
        <p:nvSpPr>
          <p:cNvPr id="40" name="Rectangle 39">
            <a:extLst>
              <a:ext uri="{FF2B5EF4-FFF2-40B4-BE49-F238E27FC236}">
                <a16:creationId xmlns:a16="http://schemas.microsoft.com/office/drawing/2014/main" id="{5842CE6B-862D-4B18-B10B-3436A7D24058}"/>
              </a:ext>
            </a:extLst>
          </p:cNvPr>
          <p:cNvSpPr/>
          <p:nvPr/>
        </p:nvSpPr>
        <p:spPr>
          <a:xfrm>
            <a:off x="814912" y="2273156"/>
            <a:ext cx="4863561" cy="3754874"/>
          </a:xfrm>
          <a:prstGeom prst="rect">
            <a:avLst/>
          </a:prstGeom>
        </p:spPr>
        <p:txBody>
          <a:bodyPr wrap="square" lIns="0" tIns="0" rIns="0" bIns="0" anchor="t">
            <a:spAutoFit/>
          </a:bodyPr>
          <a:lstStyle/>
          <a:p>
            <a:pPr marL="342900" indent="-342900">
              <a:spcBef>
                <a:spcPts val="1200"/>
              </a:spcBef>
              <a:buClr>
                <a:schemeClr val="tx2"/>
              </a:buClr>
              <a:buFont typeface="Arial" panose="020B0604020202020204" pitchFamily="34" charset="0"/>
              <a:buChar char="•"/>
            </a:pPr>
            <a:r>
              <a:rPr lang="en-US" sz="2000"/>
              <a:t>Unigram words in our LDA model</a:t>
            </a:r>
            <a:endParaRPr lang="en-US" sz="2000">
              <a:cs typeface="Segoe UI Light"/>
            </a:endParaRPr>
          </a:p>
          <a:p>
            <a:pPr marL="342900" indent="-342900">
              <a:spcBef>
                <a:spcPts val="1200"/>
              </a:spcBef>
              <a:buClr>
                <a:schemeClr val="tx2"/>
              </a:buClr>
              <a:buFont typeface="Arial" panose="020B0604020202020204" pitchFamily="34" charset="0"/>
              <a:buChar char="•"/>
            </a:pPr>
            <a:endParaRPr lang="en-US" sz="2000">
              <a:cs typeface="Segoe UI Light"/>
            </a:endParaRPr>
          </a:p>
          <a:p>
            <a:pPr marL="342900" indent="-342900">
              <a:spcBef>
                <a:spcPts val="1200"/>
              </a:spcBef>
              <a:buClr>
                <a:schemeClr val="tx2"/>
              </a:buClr>
              <a:buFont typeface="Arial" panose="020B0604020202020204" pitchFamily="34" charset="0"/>
              <a:buChar char="•"/>
            </a:pPr>
            <a:r>
              <a:rPr lang="en-US" sz="2000">
                <a:cs typeface="Segoe UI Light"/>
              </a:rPr>
              <a:t>Identifying the optimal number of topics might be subjective</a:t>
            </a:r>
            <a:endParaRPr lang="en-US" sz="2000">
              <a:solidFill>
                <a:srgbClr val="000000"/>
              </a:solidFill>
              <a:cs typeface="Segoe UI Light"/>
            </a:endParaRPr>
          </a:p>
          <a:p>
            <a:pPr marL="342900" indent="-342900">
              <a:spcBef>
                <a:spcPts val="1200"/>
              </a:spcBef>
              <a:buClr>
                <a:schemeClr val="tx2"/>
              </a:buClr>
              <a:buFont typeface="Arial" panose="020B0604020202020204" pitchFamily="34" charset="0"/>
              <a:buChar char="•"/>
            </a:pPr>
            <a:endParaRPr lang="en-US" sz="2000">
              <a:cs typeface="Segoe UI Light"/>
            </a:endParaRPr>
          </a:p>
          <a:p>
            <a:pPr marL="342900" indent="-342900">
              <a:spcBef>
                <a:spcPts val="1200"/>
              </a:spcBef>
              <a:buClr>
                <a:schemeClr val="tx2"/>
              </a:buClr>
              <a:buFont typeface="Arial" panose="020B0604020202020204" pitchFamily="34" charset="0"/>
              <a:buChar char="•"/>
            </a:pPr>
            <a:r>
              <a:rPr lang="en-US" sz="2000">
                <a:cs typeface="Segoe UI Light"/>
              </a:rPr>
              <a:t>Overlapping of topic: Sub topics</a:t>
            </a:r>
            <a:endParaRPr lang="en-US"/>
          </a:p>
          <a:p>
            <a:pPr marL="342900" indent="-342900">
              <a:spcBef>
                <a:spcPts val="1200"/>
              </a:spcBef>
              <a:buClr>
                <a:schemeClr val="tx2"/>
              </a:buClr>
              <a:buFont typeface="Arial" panose="020B0604020202020204" pitchFamily="34" charset="0"/>
              <a:buChar char="•"/>
            </a:pPr>
            <a:endParaRPr lang="en-US" sz="2000">
              <a:cs typeface="Segoe UI Light"/>
            </a:endParaRPr>
          </a:p>
          <a:p>
            <a:pPr marL="342900" indent="-342900">
              <a:spcBef>
                <a:spcPts val="1200"/>
              </a:spcBef>
              <a:buClr>
                <a:schemeClr val="tx2"/>
              </a:buClr>
              <a:buFont typeface="Arial" panose="020B0604020202020204" pitchFamily="34" charset="0"/>
              <a:buChar char="•"/>
            </a:pPr>
            <a:r>
              <a:rPr lang="en-US" sz="2000">
                <a:cs typeface="Segoe UI Light"/>
              </a:rPr>
              <a:t>A real world implementation issue</a:t>
            </a:r>
            <a:endParaRPr lang="en-US" sz="2000">
              <a:solidFill>
                <a:srgbClr val="000000"/>
              </a:solidFill>
              <a:cs typeface="Segoe UI Light"/>
            </a:endParaRPr>
          </a:p>
          <a:p>
            <a:pPr marL="171450" indent="-171450" algn="just">
              <a:spcBef>
                <a:spcPts val="1200"/>
              </a:spcBef>
              <a:buClr>
                <a:schemeClr val="tx2"/>
              </a:buClr>
              <a:buFont typeface="Segoe UI Light" panose="020B0502040204020203" pitchFamily="34" charset="0"/>
              <a:buChar char="›"/>
            </a:pPr>
            <a:endParaRPr lang="en-US" sz="1400">
              <a:solidFill>
                <a:schemeClr val="tx1">
                  <a:lumMod val="75000"/>
                  <a:lumOff val="25000"/>
                </a:schemeClr>
              </a:solidFill>
              <a:cs typeface="Segoe UI" panose="020B0502040204020203" pitchFamily="34" charset="0"/>
            </a:endParaRPr>
          </a:p>
        </p:txBody>
      </p:sp>
      <p:sp>
        <p:nvSpPr>
          <p:cNvPr id="19" name="Title 1">
            <a:extLst>
              <a:ext uri="{FF2B5EF4-FFF2-40B4-BE49-F238E27FC236}">
                <a16:creationId xmlns:a16="http://schemas.microsoft.com/office/drawing/2014/main" id="{0FD2270B-C962-4B12-B972-DC869DCACA58}"/>
              </a:ext>
            </a:extLst>
          </p:cNvPr>
          <p:cNvSpPr txBox="1">
            <a:spLocks/>
          </p:cNvSpPr>
          <p:nvPr/>
        </p:nvSpPr>
        <p:spPr>
          <a:xfrm>
            <a:off x="228600" y="32596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Limitation	</a:t>
            </a:r>
            <a:endParaRPr lang="en-US" sz="2800">
              <a:solidFill>
                <a:schemeClr val="tx1">
                  <a:lumMod val="75000"/>
                  <a:lumOff val="25000"/>
                </a:schemeClr>
              </a:solidFill>
            </a:endParaRPr>
          </a:p>
        </p:txBody>
      </p:sp>
      <p:sp>
        <p:nvSpPr>
          <p:cNvPr id="16" name="Rectangle 15">
            <a:extLst>
              <a:ext uri="{FF2B5EF4-FFF2-40B4-BE49-F238E27FC236}">
                <a16:creationId xmlns:a16="http://schemas.microsoft.com/office/drawing/2014/main" id="{63E27192-0177-4582-AAE4-FC3031FA2EF1}"/>
              </a:ext>
            </a:extLst>
          </p:cNvPr>
          <p:cNvSpPr/>
          <p:nvPr/>
        </p:nvSpPr>
        <p:spPr>
          <a:xfrm>
            <a:off x="6508619" y="1906928"/>
            <a:ext cx="4740890" cy="4001095"/>
          </a:xfrm>
          <a:prstGeom prst="rect">
            <a:avLst/>
          </a:prstGeom>
        </p:spPr>
        <p:txBody>
          <a:bodyPr wrap="square" lIns="0" tIns="0" rIns="0" bIns="0" anchor="t">
            <a:spAutoFit/>
          </a:bodyPr>
          <a:lstStyle/>
          <a:p>
            <a:pPr algn="just">
              <a:spcBef>
                <a:spcPts val="1200"/>
              </a:spcBef>
              <a:buClr>
                <a:schemeClr val="tx2"/>
              </a:buClr>
            </a:pPr>
            <a:r>
              <a:rPr lang="en-US" sz="2000" u="sng" dirty="0">
                <a:solidFill>
                  <a:schemeClr val="tx1">
                    <a:lumMod val="75000"/>
                    <a:lumOff val="25000"/>
                  </a:schemeClr>
                </a:solidFill>
                <a:cs typeface="Segoe UI"/>
              </a:rPr>
              <a:t>For Abstractive summary:</a:t>
            </a:r>
          </a:p>
          <a:p>
            <a:pPr marL="342900" indent="-342900" algn="just">
              <a:spcBef>
                <a:spcPts val="1200"/>
              </a:spcBef>
              <a:buClr>
                <a:schemeClr val="tx2"/>
              </a:buClr>
              <a:buFont typeface="Arial" panose="020B0604020202020204" pitchFamily="34" charset="0"/>
              <a:buChar char="•"/>
            </a:pPr>
            <a:r>
              <a:rPr lang="en-US" sz="2000" dirty="0">
                <a:solidFill>
                  <a:schemeClr val="tx1">
                    <a:lumMod val="75000"/>
                    <a:lumOff val="25000"/>
                  </a:schemeClr>
                </a:solidFill>
                <a:cs typeface="Segoe UI"/>
              </a:rPr>
              <a:t>Lots of rare words in corpus</a:t>
            </a:r>
          </a:p>
          <a:p>
            <a:pPr marL="342900" indent="-342900" algn="just">
              <a:spcBef>
                <a:spcPts val="1200"/>
              </a:spcBef>
              <a:buClr>
                <a:schemeClr val="tx2"/>
              </a:buClr>
              <a:buFont typeface="Arial" panose="020B0604020202020204" pitchFamily="34" charset="0"/>
              <a:buChar char="•"/>
            </a:pPr>
            <a:r>
              <a:rPr lang="en-US" sz="2000" dirty="0">
                <a:solidFill>
                  <a:schemeClr val="tx1">
                    <a:lumMod val="75000"/>
                    <a:lumOff val="25000"/>
                  </a:schemeClr>
                </a:solidFill>
                <a:cs typeface="Segoe UI"/>
              </a:rPr>
              <a:t>Requires strong contextual knowledge</a:t>
            </a:r>
          </a:p>
          <a:p>
            <a:pPr algn="just">
              <a:spcBef>
                <a:spcPts val="1200"/>
              </a:spcBef>
              <a:buClr>
                <a:schemeClr val="tx2"/>
              </a:buClr>
            </a:pPr>
            <a:r>
              <a:rPr lang="en-US" sz="2000" u="sng" dirty="0">
                <a:solidFill>
                  <a:schemeClr val="tx1">
                    <a:lumMod val="75000"/>
                    <a:lumOff val="25000"/>
                  </a:schemeClr>
                </a:solidFill>
                <a:cs typeface="Segoe UI"/>
              </a:rPr>
              <a:t>For Extractive summary:</a:t>
            </a:r>
          </a:p>
          <a:p>
            <a:pPr marL="342900" indent="-342900" algn="just">
              <a:spcBef>
                <a:spcPts val="1200"/>
              </a:spcBef>
              <a:buClr>
                <a:schemeClr val="tx2"/>
              </a:buClr>
              <a:buFont typeface="Arial" panose="020B0604020202020204" pitchFamily="34" charset="0"/>
              <a:buChar char="•"/>
            </a:pPr>
            <a:r>
              <a:rPr lang="en-US" sz="2000" dirty="0">
                <a:solidFill>
                  <a:schemeClr val="tx1">
                    <a:lumMod val="75000"/>
                    <a:lumOff val="25000"/>
                  </a:schemeClr>
                </a:solidFill>
                <a:cs typeface="Segoe UI"/>
              </a:rPr>
              <a:t>Does not take </a:t>
            </a:r>
            <a:r>
              <a:rPr lang="en-US" sz="2000" dirty="0">
                <a:cs typeface="Segoe UI Light"/>
              </a:rPr>
              <a:t>context </a:t>
            </a:r>
            <a:r>
              <a:rPr lang="en-US" sz="2000" dirty="0">
                <a:solidFill>
                  <a:schemeClr val="tx1">
                    <a:lumMod val="75000"/>
                    <a:lumOff val="25000"/>
                  </a:schemeClr>
                </a:solidFill>
                <a:cs typeface="Segoe UI"/>
              </a:rPr>
              <a:t>into account</a:t>
            </a:r>
          </a:p>
          <a:p>
            <a:pPr marL="342900" indent="-342900" algn="just">
              <a:spcBef>
                <a:spcPts val="1200"/>
              </a:spcBef>
              <a:buClr>
                <a:schemeClr val="tx2"/>
              </a:buClr>
              <a:buFont typeface="Arial" panose="020B0604020202020204" pitchFamily="34" charset="0"/>
              <a:buChar char="•"/>
            </a:pPr>
            <a:r>
              <a:rPr lang="en-US" sz="2000" dirty="0">
                <a:solidFill>
                  <a:schemeClr val="tx1">
                    <a:lumMod val="75000"/>
                    <a:lumOff val="25000"/>
                  </a:schemeClr>
                </a:solidFill>
                <a:cs typeface="Segoe UI"/>
              </a:rPr>
              <a:t>Unable to find the most important word accurately in the text using weight methods</a:t>
            </a:r>
          </a:p>
          <a:p>
            <a:pPr marL="342900" indent="-342900" algn="just">
              <a:spcBef>
                <a:spcPts val="1200"/>
              </a:spcBef>
              <a:buClr>
                <a:schemeClr val="tx2"/>
              </a:buClr>
              <a:buFont typeface="Arial" panose="020B0604020202020204" pitchFamily="34" charset="0"/>
              <a:buChar char="•"/>
            </a:pPr>
            <a:r>
              <a:rPr lang="en-US" sz="2000" dirty="0">
                <a:solidFill>
                  <a:schemeClr val="tx1">
                    <a:lumMod val="75000"/>
                    <a:lumOff val="25000"/>
                  </a:schemeClr>
                </a:solidFill>
                <a:cs typeface="Segoe UI"/>
              </a:rPr>
              <a:t>Unable to determine a flexible summary length for different length documents</a:t>
            </a:r>
          </a:p>
        </p:txBody>
      </p:sp>
      <p:sp>
        <p:nvSpPr>
          <p:cNvPr id="15" name="Slide Number Placeholder 1">
            <a:extLst>
              <a:ext uri="{FF2B5EF4-FFF2-40B4-BE49-F238E27FC236}">
                <a16:creationId xmlns:a16="http://schemas.microsoft.com/office/drawing/2014/main" id="{FA23D041-F512-4CB1-98DA-3D3082F0B90E}"/>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28</a:t>
            </a:fld>
            <a:endParaRPr lang="en-US"/>
          </a:p>
        </p:txBody>
      </p:sp>
    </p:spTree>
    <p:extLst>
      <p:ext uri="{BB962C8B-B14F-4D97-AF65-F5344CB8AC3E}">
        <p14:creationId xmlns:p14="http://schemas.microsoft.com/office/powerpoint/2010/main" val="3275866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1467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Future Work</a:t>
            </a:r>
            <a:r>
              <a:rPr lang="en-US" sz="2000">
                <a:solidFill>
                  <a:schemeClr val="tx1">
                    <a:lumMod val="75000"/>
                    <a:lumOff val="25000"/>
                  </a:schemeClr>
                </a:solidFill>
              </a:rPr>
              <a:t> </a:t>
            </a: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Slide Number Placeholder 1">
            <a:extLst>
              <a:ext uri="{FF2B5EF4-FFF2-40B4-BE49-F238E27FC236}">
                <a16:creationId xmlns:a16="http://schemas.microsoft.com/office/drawing/2014/main" id="{D3ED14AE-7662-48A0-BB9A-994C2C81A28F}"/>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29</a:t>
            </a:fld>
            <a:endParaRPr lang="en-US"/>
          </a:p>
        </p:txBody>
      </p:sp>
      <p:sp>
        <p:nvSpPr>
          <p:cNvPr id="3" name="Rectangle: Rounded Corners 2">
            <a:extLst>
              <a:ext uri="{FF2B5EF4-FFF2-40B4-BE49-F238E27FC236}">
                <a16:creationId xmlns:a16="http://schemas.microsoft.com/office/drawing/2014/main" id="{E1CF6A38-EE25-41B6-AB8D-6C74F6058B93}"/>
              </a:ext>
            </a:extLst>
          </p:cNvPr>
          <p:cNvSpPr/>
          <p:nvPr/>
        </p:nvSpPr>
        <p:spPr>
          <a:xfrm>
            <a:off x="1360498" y="1401312"/>
            <a:ext cx="9564180" cy="132480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SG" sz="2400" b="1"/>
              <a:t>Explore the use of other types of topic modelling techniques</a:t>
            </a:r>
          </a:p>
          <a:p>
            <a:pPr algn="ctr"/>
            <a:r>
              <a:rPr lang="en-SG" sz="2400" b="1"/>
              <a:t>(such as bigrams or trigrams , LDA and Latent Semantic Indexing combination model)</a:t>
            </a:r>
          </a:p>
        </p:txBody>
      </p:sp>
      <p:sp>
        <p:nvSpPr>
          <p:cNvPr id="10" name="Rectangle: Rounded Corners 9">
            <a:extLst>
              <a:ext uri="{FF2B5EF4-FFF2-40B4-BE49-F238E27FC236}">
                <a16:creationId xmlns:a16="http://schemas.microsoft.com/office/drawing/2014/main" id="{F18EF9CC-1696-4D45-A9AD-162011B98B58}"/>
              </a:ext>
            </a:extLst>
          </p:cNvPr>
          <p:cNvSpPr/>
          <p:nvPr/>
        </p:nvSpPr>
        <p:spPr>
          <a:xfrm>
            <a:off x="1360498" y="2899644"/>
            <a:ext cx="9564180" cy="132480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SG" sz="2400" b="1"/>
              <a:t>Other tools to automatically label the generated topics</a:t>
            </a:r>
          </a:p>
        </p:txBody>
      </p:sp>
      <p:sp>
        <p:nvSpPr>
          <p:cNvPr id="12" name="Rectangle: Rounded Corners 11">
            <a:extLst>
              <a:ext uri="{FF2B5EF4-FFF2-40B4-BE49-F238E27FC236}">
                <a16:creationId xmlns:a16="http://schemas.microsoft.com/office/drawing/2014/main" id="{F0FDBA91-06B1-47E1-832F-A5F8172527DC}"/>
              </a:ext>
            </a:extLst>
          </p:cNvPr>
          <p:cNvSpPr/>
          <p:nvPr/>
        </p:nvSpPr>
        <p:spPr>
          <a:xfrm>
            <a:off x="1360498" y="4467939"/>
            <a:ext cx="9564180" cy="1324805"/>
          </a:xfrm>
          <a:prstGeom prst="roundRect">
            <a:avLst/>
          </a:prstGeom>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a:t>Look deeper into the field of NLP and modify existing Abstractive algorithms</a:t>
            </a:r>
            <a:endParaRPr lang="en-SG" sz="2400" b="1"/>
          </a:p>
        </p:txBody>
      </p:sp>
    </p:spTree>
    <p:extLst>
      <p:ext uri="{BB962C8B-B14F-4D97-AF65-F5344CB8AC3E}">
        <p14:creationId xmlns:p14="http://schemas.microsoft.com/office/powerpoint/2010/main" val="727364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B6440AF-50E5-422C-BDCB-2C19083CC40D}"/>
              </a:ext>
            </a:extLst>
          </p:cNvPr>
          <p:cNvSpPr/>
          <p:nvPr/>
        </p:nvSpPr>
        <p:spPr>
          <a:xfrm>
            <a:off x="8633590" y="1907821"/>
            <a:ext cx="3072987" cy="4454392"/>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endParaRPr lang="en-SG" sz="800"/>
          </a:p>
          <a:p>
            <a:pPr algn="ctr"/>
            <a:r>
              <a:rPr lang="en-SG" u="sng"/>
              <a:t>Long Articles</a:t>
            </a:r>
          </a:p>
          <a:p>
            <a:pPr algn="ctr"/>
            <a:r>
              <a:rPr lang="en-SG"/>
              <a:t>Take longer to digest</a:t>
            </a:r>
          </a:p>
        </p:txBody>
      </p:sp>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596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t>Scenario &amp; Issues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2EE122C-6959-4989-86ED-93936F50A890}"/>
              </a:ext>
            </a:extLst>
          </p:cNvPr>
          <p:cNvSpPr/>
          <p:nvPr/>
        </p:nvSpPr>
        <p:spPr>
          <a:xfrm>
            <a:off x="327980" y="1322445"/>
            <a:ext cx="4108554" cy="503976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17" name="Rectangle 16">
            <a:extLst>
              <a:ext uri="{FF2B5EF4-FFF2-40B4-BE49-F238E27FC236}">
                <a16:creationId xmlns:a16="http://schemas.microsoft.com/office/drawing/2014/main" id="{889B86CC-D8F4-4885-A5D3-ACA70DA9A7F7}"/>
              </a:ext>
            </a:extLst>
          </p:cNvPr>
          <p:cNvSpPr/>
          <p:nvPr/>
        </p:nvSpPr>
        <p:spPr>
          <a:xfrm>
            <a:off x="327981" y="1023824"/>
            <a:ext cx="4108553" cy="693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sz="2400" b="1"/>
              <a:t>Increasing trend of </a:t>
            </a:r>
          </a:p>
          <a:p>
            <a:pPr algn="ctr"/>
            <a:r>
              <a:rPr lang="en-SG" sz="2400" b="1"/>
              <a:t>online news consumption</a:t>
            </a:r>
          </a:p>
        </p:txBody>
      </p:sp>
      <p:pic>
        <p:nvPicPr>
          <p:cNvPr id="31" name="Picture 30">
            <a:extLst>
              <a:ext uri="{FF2B5EF4-FFF2-40B4-BE49-F238E27FC236}">
                <a16:creationId xmlns:a16="http://schemas.microsoft.com/office/drawing/2014/main" id="{62A1F51B-0D15-458C-B11A-D161BD88AAF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6242" y="2009369"/>
            <a:ext cx="3482431" cy="4155914"/>
          </a:xfrm>
          <a:prstGeom prst="rect">
            <a:avLst/>
          </a:prstGeom>
          <a:noFill/>
          <a:ln>
            <a:noFill/>
          </a:ln>
        </p:spPr>
      </p:pic>
      <p:sp>
        <p:nvSpPr>
          <p:cNvPr id="4" name="Rectangle 3">
            <a:extLst>
              <a:ext uri="{FF2B5EF4-FFF2-40B4-BE49-F238E27FC236}">
                <a16:creationId xmlns:a16="http://schemas.microsoft.com/office/drawing/2014/main" id="{7D5D75B3-37B5-453F-BED4-F533A9C93244}"/>
              </a:ext>
            </a:extLst>
          </p:cNvPr>
          <p:cNvSpPr/>
          <p:nvPr/>
        </p:nvSpPr>
        <p:spPr>
          <a:xfrm>
            <a:off x="606242" y="2808512"/>
            <a:ext cx="3482431" cy="1293223"/>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AF7B7EEF-D703-46E7-8064-69CA151FA8A8}"/>
              </a:ext>
            </a:extLst>
          </p:cNvPr>
          <p:cNvSpPr/>
          <p:nvPr/>
        </p:nvSpPr>
        <p:spPr>
          <a:xfrm>
            <a:off x="5203778" y="1907821"/>
            <a:ext cx="3072987" cy="4454392"/>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endParaRPr lang="en-SG" sz="800"/>
          </a:p>
          <a:p>
            <a:pPr algn="ctr"/>
            <a:r>
              <a:rPr lang="en-SG" u="sng"/>
              <a:t>Cluttering of articles</a:t>
            </a:r>
          </a:p>
          <a:p>
            <a:pPr algn="ctr"/>
            <a:r>
              <a:rPr lang="en-SG"/>
              <a:t>Title based</a:t>
            </a:r>
          </a:p>
          <a:p>
            <a:pPr algn="ctr"/>
            <a:r>
              <a:rPr lang="en-SG"/>
              <a:t>Hard cluster of topic</a:t>
            </a:r>
          </a:p>
        </p:txBody>
      </p:sp>
      <p:sp>
        <p:nvSpPr>
          <p:cNvPr id="34" name="Rectangle 33">
            <a:extLst>
              <a:ext uri="{FF2B5EF4-FFF2-40B4-BE49-F238E27FC236}">
                <a16:creationId xmlns:a16="http://schemas.microsoft.com/office/drawing/2014/main" id="{0CFBB094-20B0-4978-93E4-386C193CA3A4}"/>
              </a:ext>
            </a:extLst>
          </p:cNvPr>
          <p:cNvSpPr/>
          <p:nvPr/>
        </p:nvSpPr>
        <p:spPr>
          <a:xfrm>
            <a:off x="5203778" y="1023824"/>
            <a:ext cx="6502800" cy="6937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sz="2400" b="1"/>
              <a:t>Issues with existing digitalisation efforts</a:t>
            </a:r>
          </a:p>
        </p:txBody>
      </p:sp>
      <p:sp>
        <p:nvSpPr>
          <p:cNvPr id="38" name="Flowchart: Extract 37">
            <a:extLst>
              <a:ext uri="{FF2B5EF4-FFF2-40B4-BE49-F238E27FC236}">
                <a16:creationId xmlns:a16="http://schemas.microsoft.com/office/drawing/2014/main" id="{69642EC9-2FD8-43ED-9BC3-C847A86BDE9C}"/>
              </a:ext>
            </a:extLst>
          </p:cNvPr>
          <p:cNvSpPr/>
          <p:nvPr/>
        </p:nvSpPr>
        <p:spPr>
          <a:xfrm rot="5400000">
            <a:off x="3676919" y="3803323"/>
            <a:ext cx="2316480" cy="326858"/>
          </a:xfrm>
          <a:prstGeom prst="flowChartExtra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A55E0CD8-85D3-49FD-B738-4FEEAC3E0D54}"/>
              </a:ext>
            </a:extLst>
          </p:cNvPr>
          <p:cNvSpPr/>
          <p:nvPr/>
        </p:nvSpPr>
        <p:spPr>
          <a:xfrm>
            <a:off x="4967105" y="1762292"/>
            <a:ext cx="564445" cy="53057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b="1"/>
              <a:t>1</a:t>
            </a:r>
          </a:p>
        </p:txBody>
      </p:sp>
      <p:pic>
        <p:nvPicPr>
          <p:cNvPr id="43" name="Picture 42">
            <a:extLst>
              <a:ext uri="{FF2B5EF4-FFF2-40B4-BE49-F238E27FC236}">
                <a16:creationId xmlns:a16="http://schemas.microsoft.com/office/drawing/2014/main" id="{FDE230DA-B997-4DA9-9C19-A2B31E827EC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12662" y="3181323"/>
            <a:ext cx="2860492" cy="2806901"/>
          </a:xfrm>
          <a:prstGeom prst="rect">
            <a:avLst/>
          </a:prstGeom>
          <a:noFill/>
          <a:ln>
            <a:noFill/>
          </a:ln>
        </p:spPr>
      </p:pic>
      <p:pic>
        <p:nvPicPr>
          <p:cNvPr id="6" name="Picture 5">
            <a:extLst>
              <a:ext uri="{FF2B5EF4-FFF2-40B4-BE49-F238E27FC236}">
                <a16:creationId xmlns:a16="http://schemas.microsoft.com/office/drawing/2014/main" id="{2FD91504-D925-4A5D-8252-D1CD5DF30C3F}"/>
              </a:ext>
            </a:extLst>
          </p:cNvPr>
          <p:cNvPicPr>
            <a:picLocks noChangeAspect="1"/>
          </p:cNvPicPr>
          <p:nvPr/>
        </p:nvPicPr>
        <p:blipFill rotWithShape="1">
          <a:blip r:embed="rId5"/>
          <a:srcRect l="26077" r="24600"/>
          <a:stretch/>
        </p:blipFill>
        <p:spPr>
          <a:xfrm>
            <a:off x="8771466" y="3158582"/>
            <a:ext cx="2814292" cy="2780301"/>
          </a:xfrm>
          <a:prstGeom prst="rect">
            <a:avLst/>
          </a:prstGeom>
        </p:spPr>
      </p:pic>
      <p:sp>
        <p:nvSpPr>
          <p:cNvPr id="48" name="Oval 47">
            <a:extLst>
              <a:ext uri="{FF2B5EF4-FFF2-40B4-BE49-F238E27FC236}">
                <a16:creationId xmlns:a16="http://schemas.microsoft.com/office/drawing/2014/main" id="{E64B7DA8-ADFD-4E93-A459-1268250BF0B3}"/>
              </a:ext>
            </a:extLst>
          </p:cNvPr>
          <p:cNvSpPr/>
          <p:nvPr/>
        </p:nvSpPr>
        <p:spPr>
          <a:xfrm>
            <a:off x="8342484" y="1762292"/>
            <a:ext cx="564445" cy="53057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b="1"/>
              <a:t>2</a:t>
            </a:r>
          </a:p>
        </p:txBody>
      </p:sp>
      <p:sp>
        <p:nvSpPr>
          <p:cNvPr id="19" name="Slide Number Placeholder 1">
            <a:extLst>
              <a:ext uri="{FF2B5EF4-FFF2-40B4-BE49-F238E27FC236}">
                <a16:creationId xmlns:a16="http://schemas.microsoft.com/office/drawing/2014/main" id="{DF4D90BE-D51B-4517-B4D5-80C1A884B572}"/>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3</a:t>
            </a:fld>
            <a:endParaRPr lang="en-US"/>
          </a:p>
        </p:txBody>
      </p:sp>
    </p:spTree>
    <p:extLst>
      <p:ext uri="{BB962C8B-B14F-4D97-AF65-F5344CB8AC3E}">
        <p14:creationId xmlns:p14="http://schemas.microsoft.com/office/powerpoint/2010/main" val="84376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33" grpId="0" animBg="1"/>
      <p:bldP spid="34" grpId="0" animBg="1"/>
      <p:bldP spid="38" grpId="0" animBg="1"/>
      <p:bldP spid="5" grpId="0" animBg="1"/>
      <p:bldP spid="4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9C834C03-749C-4D70-9696-1E5F77992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4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7A6F00-0CDF-404E-992C-FA0EC5F2F35F}"/>
              </a:ext>
            </a:extLst>
          </p:cNvPr>
          <p:cNvSpPr/>
          <p:nvPr/>
        </p:nvSpPr>
        <p:spPr>
          <a:xfrm>
            <a:off x="0" y="-3545"/>
            <a:ext cx="4373025" cy="6858001"/>
          </a:xfrm>
          <a:prstGeom prst="rect">
            <a:avLst/>
          </a:prstGeom>
          <a:solidFill>
            <a:schemeClr val="accent4">
              <a:alpha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0" name="Title 1">
            <a:extLst>
              <a:ext uri="{FF2B5EF4-FFF2-40B4-BE49-F238E27FC236}">
                <a16:creationId xmlns:a16="http://schemas.microsoft.com/office/drawing/2014/main" id="{6C011D2B-B00B-4DC8-9BBF-3418A5294ACE}"/>
              </a:ext>
            </a:extLst>
          </p:cNvPr>
          <p:cNvSpPr>
            <a:spLocks noGrp="1"/>
          </p:cNvSpPr>
          <p:nvPr>
            <p:ph type="ctrTitle"/>
          </p:nvPr>
        </p:nvSpPr>
        <p:spPr bwMode="gray">
          <a:xfrm>
            <a:off x="114867" y="782900"/>
            <a:ext cx="4028378" cy="2387600"/>
          </a:xfrm>
        </p:spPr>
        <p:txBody>
          <a:bodyPr>
            <a:normAutofit/>
          </a:bodyPr>
          <a:lstStyle/>
          <a:p>
            <a:r>
              <a:rPr lang="en-ZA" sz="3200" b="1">
                <a:latin typeface="+mn-lt"/>
              </a:rPr>
              <a:t>Convenient &amp; Concise</a:t>
            </a:r>
            <a:br>
              <a:rPr lang="en-ZA" sz="3200" b="1">
                <a:latin typeface="+mn-lt"/>
              </a:rPr>
            </a:br>
            <a:r>
              <a:rPr lang="en-ZA" sz="3200" b="1">
                <a:latin typeface="+mn-lt"/>
              </a:rPr>
              <a:t>Reading</a:t>
            </a:r>
          </a:p>
        </p:txBody>
      </p:sp>
      <p:cxnSp>
        <p:nvCxnSpPr>
          <p:cNvPr id="14" name="Straight Connector 13" title="Divider Line">
            <a:extLst>
              <a:ext uri="{FF2B5EF4-FFF2-40B4-BE49-F238E27FC236}">
                <a16:creationId xmlns:a16="http://schemas.microsoft.com/office/drawing/2014/main" id="{1C5A8DD8-F89B-4E12-92C8-2620904F0D97}"/>
              </a:ext>
            </a:extLst>
          </p:cNvPr>
          <p:cNvCxnSpPr>
            <a:cxnSpLocks/>
          </p:cNvCxnSpPr>
          <p:nvPr/>
        </p:nvCxnSpPr>
        <p:spPr>
          <a:xfrm>
            <a:off x="100398" y="3256224"/>
            <a:ext cx="4117278"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AAC5E291-60E3-4FC2-9E68-A6E27C59A8A2}"/>
              </a:ext>
            </a:extLst>
          </p:cNvPr>
          <p:cNvSpPr>
            <a:spLocks noGrp="1"/>
          </p:cNvSpPr>
          <p:nvPr>
            <p:ph type="subTitle" idx="1"/>
          </p:nvPr>
        </p:nvSpPr>
        <p:spPr bwMode="gray">
          <a:xfrm>
            <a:off x="114867" y="3341949"/>
            <a:ext cx="4028378" cy="1219200"/>
          </a:xfrm>
        </p:spPr>
        <p:txBody>
          <a:bodyPr>
            <a:normAutofit/>
          </a:bodyPr>
          <a:lstStyle/>
          <a:p>
            <a:r>
              <a:rPr lang="en-ZA" sz="1800"/>
              <a:t>THE END!</a:t>
            </a:r>
          </a:p>
          <a:p>
            <a:r>
              <a:rPr lang="en-ZA" sz="1800"/>
              <a:t>THANK YOU!</a:t>
            </a:r>
          </a:p>
        </p:txBody>
      </p:sp>
      <p:sp>
        <p:nvSpPr>
          <p:cNvPr id="17" name="Rectangle 16">
            <a:extLst>
              <a:ext uri="{FF2B5EF4-FFF2-40B4-BE49-F238E27FC236}">
                <a16:creationId xmlns:a16="http://schemas.microsoft.com/office/drawing/2014/main" id="{6BF40AC5-128D-4842-B898-6666290F8FF6}"/>
              </a:ext>
            </a:extLst>
          </p:cNvPr>
          <p:cNvSpPr/>
          <p:nvPr/>
        </p:nvSpPr>
        <p:spPr>
          <a:xfrm>
            <a:off x="36608" y="5061540"/>
            <a:ext cx="3251896" cy="1600438"/>
          </a:xfrm>
          <a:prstGeom prst="rect">
            <a:avLst/>
          </a:prstGeom>
        </p:spPr>
        <p:txBody>
          <a:bodyPr wrap="square">
            <a:spAutoFit/>
          </a:bodyPr>
          <a:lstStyle/>
          <a:p>
            <a:pPr marL="12700" marR="6350"/>
            <a:r>
              <a:rPr lang="en-US" sz="1400" b="1">
                <a:solidFill>
                  <a:schemeClr val="bg1"/>
                </a:solidFill>
                <a:cs typeface="Arial"/>
              </a:rPr>
              <a:t>ISSS609 Text Analytics and Applications</a:t>
            </a:r>
          </a:p>
          <a:p>
            <a:pPr marL="12700" marR="6350"/>
            <a:r>
              <a:rPr lang="en-US" sz="1400" b="1">
                <a:solidFill>
                  <a:schemeClr val="bg1"/>
                </a:solidFill>
                <a:cs typeface="Arial"/>
              </a:rPr>
              <a:t>Project Presentation</a:t>
            </a:r>
          </a:p>
          <a:p>
            <a:pPr marL="12700" marR="6350"/>
            <a:endParaRPr lang="en-US" sz="1400" b="1">
              <a:solidFill>
                <a:schemeClr val="bg1"/>
              </a:solidFill>
              <a:cs typeface="Arial"/>
            </a:endParaRPr>
          </a:p>
          <a:p>
            <a:pPr marL="12700" marR="6350"/>
            <a:r>
              <a:rPr lang="en-US" sz="1400" b="1">
                <a:solidFill>
                  <a:schemeClr val="bg1"/>
                </a:solidFill>
                <a:cs typeface="Arial"/>
              </a:rPr>
              <a:t>Prepared by:</a:t>
            </a:r>
          </a:p>
          <a:p>
            <a:pPr marL="12700" marR="6350"/>
            <a:r>
              <a:rPr lang="en-US" sz="1400" b="1">
                <a:solidFill>
                  <a:schemeClr val="bg1"/>
                </a:solidFill>
                <a:cs typeface="Arial"/>
              </a:rPr>
              <a:t>Group 8</a:t>
            </a:r>
          </a:p>
          <a:p>
            <a:r>
              <a:rPr lang="en-US" sz="1400" b="1">
                <a:solidFill>
                  <a:schemeClr val="bg1"/>
                </a:solidFill>
              </a:rPr>
              <a:t> JIANG Nan | TEY Wei Jie | WANG Yechun</a:t>
            </a:r>
          </a:p>
          <a:p>
            <a:r>
              <a:rPr lang="en-US" sz="1400" b="1">
                <a:solidFill>
                  <a:schemeClr val="bg1"/>
                </a:solidFill>
              </a:rPr>
              <a:t> WANG Yuxin | YAO Yu | ZHU Chenzi</a:t>
            </a:r>
            <a:endParaRPr lang="en-US" sz="1400" b="1">
              <a:solidFill>
                <a:schemeClr val="bg1"/>
              </a:solidFill>
              <a:cs typeface="Arial"/>
            </a:endParaRPr>
          </a:p>
        </p:txBody>
      </p:sp>
      <p:pic>
        <p:nvPicPr>
          <p:cNvPr id="18" name="Picture 4" descr="Image result for smu logo singapore white">
            <a:extLst>
              <a:ext uri="{FF2B5EF4-FFF2-40B4-BE49-F238E27FC236}">
                <a16:creationId xmlns:a16="http://schemas.microsoft.com/office/drawing/2014/main" id="{59A38B2B-C2B6-4CDF-B491-F843A712A2A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26382" y="5569528"/>
            <a:ext cx="10668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038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2E870EF-295C-481D-8C8F-EAA79F459887}"/>
              </a:ext>
              <a:ext uri="{C183D7F6-B498-43B3-948B-1728B52AA6E4}">
                <adec:decorative xmlns:adec="http://schemas.microsoft.com/office/drawing/2017/decorative" val="1"/>
              </a:ext>
            </a:extLst>
          </p:cNvPr>
          <p:cNvCxnSpPr>
            <a:cxnSpLocks/>
          </p:cNvCxnSpPr>
          <p:nvPr/>
        </p:nvCxnSpPr>
        <p:spPr>
          <a:xfrm>
            <a:off x="0" y="581432"/>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1BA7E7F-D44B-4D0B-B86E-7233023D3AD7}"/>
              </a:ext>
              <a:ext uri="{C183D7F6-B498-43B3-948B-1728B52AA6E4}">
                <adec:decorative xmlns:adec="http://schemas.microsoft.com/office/drawing/2017/decorative" val="1"/>
              </a:ext>
            </a:extLst>
          </p:cNvPr>
          <p:cNvCxnSpPr>
            <a:cxnSpLocks/>
          </p:cNvCxnSpPr>
          <p:nvPr/>
        </p:nvCxnSpPr>
        <p:spPr>
          <a:xfrm>
            <a:off x="8105775" y="5782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A4BF800A-E065-4E52-89D3-2C880D883802}"/>
              </a:ext>
            </a:extLst>
          </p:cNvPr>
          <p:cNvSpPr txBox="1">
            <a:spLocks/>
          </p:cNvSpPr>
          <p:nvPr/>
        </p:nvSpPr>
        <p:spPr>
          <a:xfrm>
            <a:off x="228600" y="14730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chemeClr val="tx1">
                    <a:lumMod val="75000"/>
                    <a:lumOff val="25000"/>
                  </a:schemeClr>
                </a:solidFill>
              </a:rPr>
              <a:t>Learning &amp;</a:t>
            </a:r>
          </a:p>
          <a:p>
            <a:pPr algn="ctr"/>
            <a:r>
              <a:rPr lang="en-US" sz="2800">
                <a:solidFill>
                  <a:schemeClr val="tx1">
                    <a:lumMod val="75000"/>
                    <a:lumOff val="25000"/>
                  </a:schemeClr>
                </a:solidFill>
              </a:rPr>
              <a:t>Contribution</a:t>
            </a:r>
          </a:p>
        </p:txBody>
      </p:sp>
      <p:sp>
        <p:nvSpPr>
          <p:cNvPr id="11" name="Thought Bubble: Cloud 10">
            <a:extLst>
              <a:ext uri="{FF2B5EF4-FFF2-40B4-BE49-F238E27FC236}">
                <a16:creationId xmlns:a16="http://schemas.microsoft.com/office/drawing/2014/main" id="{E22B1256-8B5B-4156-A20E-5DE2EFC486EB}"/>
              </a:ext>
            </a:extLst>
          </p:cNvPr>
          <p:cNvSpPr/>
          <p:nvPr/>
        </p:nvSpPr>
        <p:spPr>
          <a:xfrm>
            <a:off x="2158759" y="801512"/>
            <a:ext cx="1882661" cy="2449687"/>
          </a:xfrm>
          <a:prstGeom prst="cloudCallout">
            <a:avLst>
              <a:gd name="adj1" fmla="val -82167"/>
              <a:gd name="adj2" fmla="val -2043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sz="1100">
              <a:cs typeface="Segoe UI Light"/>
            </a:endParaRPr>
          </a:p>
          <a:p>
            <a:pPr algn="ctr"/>
            <a:r>
              <a:rPr lang="en-SG" sz="1100" b="1">
                <a:cs typeface="Segoe UI Light"/>
              </a:rPr>
              <a:t>Teamwork is quite important in such a big project. Thank all my team members!</a:t>
            </a:r>
            <a:endParaRPr lang="en-SG"/>
          </a:p>
          <a:p>
            <a:pPr algn="ctr"/>
            <a:r>
              <a:rPr lang="en-SG" sz="1100" b="1">
                <a:cs typeface="Segoe UI Light"/>
              </a:rPr>
              <a:t>Combing the power of human and machine is very exciting!</a:t>
            </a:r>
            <a:endParaRPr lang="en-SG"/>
          </a:p>
          <a:p>
            <a:pPr algn="ctr"/>
            <a:endParaRPr lang="en-SG" sz="1100" b="1">
              <a:cs typeface="Segoe UI Light"/>
            </a:endParaRPr>
          </a:p>
        </p:txBody>
      </p:sp>
      <p:sp>
        <p:nvSpPr>
          <p:cNvPr id="5" name="TextBox 4">
            <a:extLst>
              <a:ext uri="{FF2B5EF4-FFF2-40B4-BE49-F238E27FC236}">
                <a16:creationId xmlns:a16="http://schemas.microsoft.com/office/drawing/2014/main" id="{D716C22A-4AD7-457E-9E6C-AD57E6C98026}"/>
              </a:ext>
            </a:extLst>
          </p:cNvPr>
          <p:cNvSpPr txBox="1"/>
          <p:nvPr/>
        </p:nvSpPr>
        <p:spPr>
          <a:xfrm>
            <a:off x="101757" y="2690336"/>
            <a:ext cx="166490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pPr algn="ctr"/>
            <a:r>
              <a:rPr lang="en-SG" sz="1400"/>
              <a:t>Jiang, Nan</a:t>
            </a:r>
          </a:p>
          <a:p>
            <a:pPr algn="ctr"/>
            <a:r>
              <a:rPr lang="en-SG" sz="1400"/>
              <a:t>Data Sourcing and Cleaning &amp; UI</a:t>
            </a:r>
            <a:endParaRPr lang="en-SG" sz="1400">
              <a:cs typeface="Segoe UI Light"/>
            </a:endParaRPr>
          </a:p>
        </p:txBody>
      </p:sp>
      <p:pic>
        <p:nvPicPr>
          <p:cNvPr id="29" name="Picture 2" descr="image being cropped">
            <a:extLst>
              <a:ext uri="{FF2B5EF4-FFF2-40B4-BE49-F238E27FC236}">
                <a16:creationId xmlns:a16="http://schemas.microsoft.com/office/drawing/2014/main" id="{75F978F7-ACE5-478F-9B04-702FA4096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8705" y="1134409"/>
            <a:ext cx="1170164" cy="1504497"/>
          </a:xfrm>
          <a:prstGeom prst="rect">
            <a:avLst/>
          </a:prstGeom>
          <a:noFill/>
          <a:extLst>
            <a:ext uri="{909E8E84-426E-40DD-AFC4-6F175D3DCCD1}">
              <a14:hiddenFill xmlns:a14="http://schemas.microsoft.com/office/drawing/2010/main">
                <a:solidFill>
                  <a:srgbClr val="FFFFFF"/>
                </a:solidFill>
              </a14:hiddenFill>
            </a:ext>
          </a:extLst>
        </p:spPr>
      </p:pic>
      <p:sp>
        <p:nvSpPr>
          <p:cNvPr id="30" name="Thought Bubble: Cloud 29">
            <a:extLst>
              <a:ext uri="{FF2B5EF4-FFF2-40B4-BE49-F238E27FC236}">
                <a16:creationId xmlns:a16="http://schemas.microsoft.com/office/drawing/2014/main" id="{90EDCFC4-CADA-4F95-81CD-456ED3FA7216}"/>
              </a:ext>
            </a:extLst>
          </p:cNvPr>
          <p:cNvSpPr/>
          <p:nvPr/>
        </p:nvSpPr>
        <p:spPr>
          <a:xfrm>
            <a:off x="6127613" y="801512"/>
            <a:ext cx="1977813" cy="2449687"/>
          </a:xfrm>
          <a:prstGeom prst="cloudCallout">
            <a:avLst>
              <a:gd name="adj1" fmla="val -82167"/>
              <a:gd name="adj2" fmla="val -204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sz="1100" b="1"/>
              <a:t>Analysis of unstructured data is useful in the case of news articles summary. </a:t>
            </a:r>
          </a:p>
          <a:p>
            <a:pPr algn="ctr"/>
            <a:r>
              <a:rPr lang="en-SG" sz="1100" b="1"/>
              <a:t>However, there are limitations currently to the things machine can do as seen in this project</a:t>
            </a:r>
          </a:p>
        </p:txBody>
      </p:sp>
      <p:sp>
        <p:nvSpPr>
          <p:cNvPr id="31" name="TextBox 30">
            <a:extLst>
              <a:ext uri="{FF2B5EF4-FFF2-40B4-BE49-F238E27FC236}">
                <a16:creationId xmlns:a16="http://schemas.microsoft.com/office/drawing/2014/main" id="{3F704C25-6EBA-40E3-BBC2-0A80B3905C71}"/>
              </a:ext>
            </a:extLst>
          </p:cNvPr>
          <p:cNvSpPr txBox="1"/>
          <p:nvPr/>
        </p:nvSpPr>
        <p:spPr>
          <a:xfrm>
            <a:off x="4165763" y="2690336"/>
            <a:ext cx="166490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SG" sz="1400" err="1"/>
              <a:t>Tey</a:t>
            </a:r>
            <a:r>
              <a:rPr lang="en-SG" sz="1400"/>
              <a:t>, Wei Jie</a:t>
            </a:r>
          </a:p>
          <a:p>
            <a:pPr algn="ctr"/>
            <a:r>
              <a:rPr lang="en-SG" sz="1400"/>
              <a:t>Topic Modelling Model</a:t>
            </a:r>
          </a:p>
        </p:txBody>
      </p:sp>
      <p:sp>
        <p:nvSpPr>
          <p:cNvPr id="33" name="Thought Bubble: Cloud 32">
            <a:extLst>
              <a:ext uri="{FF2B5EF4-FFF2-40B4-BE49-F238E27FC236}">
                <a16:creationId xmlns:a16="http://schemas.microsoft.com/office/drawing/2014/main" id="{FC4CCACB-D199-48AA-A181-2EA33233BA67}"/>
              </a:ext>
            </a:extLst>
          </p:cNvPr>
          <p:cNvSpPr/>
          <p:nvPr/>
        </p:nvSpPr>
        <p:spPr>
          <a:xfrm>
            <a:off x="10191619" y="801512"/>
            <a:ext cx="1898624" cy="2449687"/>
          </a:xfrm>
          <a:prstGeom prst="cloudCallout">
            <a:avLst>
              <a:gd name="adj1" fmla="val -82167"/>
              <a:gd name="adj2" fmla="val -204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b="1" dirty="0"/>
              <a:t>Machine learning is really interesting and worth learning. Despite its powerful functionalities, its so difficult!</a:t>
            </a:r>
          </a:p>
        </p:txBody>
      </p:sp>
      <p:sp>
        <p:nvSpPr>
          <p:cNvPr id="34" name="TextBox 33">
            <a:extLst>
              <a:ext uri="{FF2B5EF4-FFF2-40B4-BE49-F238E27FC236}">
                <a16:creationId xmlns:a16="http://schemas.microsoft.com/office/drawing/2014/main" id="{C3B8AA5D-0925-4D2B-8C08-321F01A3B62B}"/>
              </a:ext>
            </a:extLst>
          </p:cNvPr>
          <p:cNvSpPr txBox="1"/>
          <p:nvPr/>
        </p:nvSpPr>
        <p:spPr>
          <a:xfrm>
            <a:off x="8150580" y="2690336"/>
            <a:ext cx="166490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SG" sz="1400"/>
              <a:t>Wang, Yechun</a:t>
            </a:r>
          </a:p>
          <a:p>
            <a:pPr algn="ctr"/>
            <a:r>
              <a:rPr lang="en-SG" sz="1400"/>
              <a:t>Abstractive Model &amp; UI</a:t>
            </a:r>
          </a:p>
        </p:txBody>
      </p:sp>
      <p:sp>
        <p:nvSpPr>
          <p:cNvPr id="36" name="Thought Bubble: Cloud 35">
            <a:extLst>
              <a:ext uri="{FF2B5EF4-FFF2-40B4-BE49-F238E27FC236}">
                <a16:creationId xmlns:a16="http://schemas.microsoft.com/office/drawing/2014/main" id="{775531BC-522F-40DA-9237-F5E92C8AA7DB}"/>
              </a:ext>
            </a:extLst>
          </p:cNvPr>
          <p:cNvSpPr/>
          <p:nvPr/>
        </p:nvSpPr>
        <p:spPr>
          <a:xfrm>
            <a:off x="2063607" y="3804175"/>
            <a:ext cx="1977813" cy="2449687"/>
          </a:xfrm>
          <a:prstGeom prst="cloudCallout">
            <a:avLst>
              <a:gd name="adj1" fmla="val -82167"/>
              <a:gd name="adj2" fmla="val -204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b="1"/>
              <a:t>Manual evaluation is still very crucial in judging text analytics results.</a:t>
            </a:r>
            <a:endParaRPr lang="en-SG" sz="1100" b="1"/>
          </a:p>
        </p:txBody>
      </p:sp>
      <p:sp>
        <p:nvSpPr>
          <p:cNvPr id="37" name="TextBox 36">
            <a:extLst>
              <a:ext uri="{FF2B5EF4-FFF2-40B4-BE49-F238E27FC236}">
                <a16:creationId xmlns:a16="http://schemas.microsoft.com/office/drawing/2014/main" id="{1FED33C3-0124-447B-A46E-A5E83E1EC5B0}"/>
              </a:ext>
            </a:extLst>
          </p:cNvPr>
          <p:cNvSpPr txBox="1"/>
          <p:nvPr/>
        </p:nvSpPr>
        <p:spPr>
          <a:xfrm>
            <a:off x="101757" y="5692999"/>
            <a:ext cx="16649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SG" sz="1400" dirty="0"/>
              <a:t>Wang, Yuxin</a:t>
            </a:r>
          </a:p>
          <a:p>
            <a:pPr algn="ctr"/>
            <a:r>
              <a:rPr lang="en-SG" sz="1400" dirty="0" err="1"/>
              <a:t>Powerpoint</a:t>
            </a:r>
            <a:r>
              <a:rPr lang="en-SG" sz="1400" dirty="0"/>
              <a:t> &amp; Data</a:t>
            </a:r>
          </a:p>
        </p:txBody>
      </p:sp>
      <p:sp>
        <p:nvSpPr>
          <p:cNvPr id="39" name="Thought Bubble: Cloud 38">
            <a:extLst>
              <a:ext uri="{FF2B5EF4-FFF2-40B4-BE49-F238E27FC236}">
                <a16:creationId xmlns:a16="http://schemas.microsoft.com/office/drawing/2014/main" id="{4C8540C8-6637-4B42-ADB4-73E8FFF40EB1}"/>
              </a:ext>
            </a:extLst>
          </p:cNvPr>
          <p:cNvSpPr/>
          <p:nvPr/>
        </p:nvSpPr>
        <p:spPr>
          <a:xfrm>
            <a:off x="6127613" y="3804175"/>
            <a:ext cx="1977813" cy="2449687"/>
          </a:xfrm>
          <a:prstGeom prst="cloudCallout">
            <a:avLst>
              <a:gd name="adj1" fmla="val -82167"/>
              <a:gd name="adj2" fmla="val -204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100" b="1" dirty="0"/>
              <a:t>For</a:t>
            </a:r>
            <a:r>
              <a:rPr lang="zh-CN" altLang="en-US" sz="1100" b="1" dirty="0"/>
              <a:t> </a:t>
            </a:r>
            <a:r>
              <a:rPr lang="en-US" altLang="zh-CN" sz="1100" b="1" dirty="0"/>
              <a:t>text</a:t>
            </a:r>
            <a:r>
              <a:rPr lang="zh-CN" altLang="en-US" sz="1100" b="1" dirty="0"/>
              <a:t> </a:t>
            </a:r>
            <a:r>
              <a:rPr lang="en-US" altLang="zh-CN" sz="1100" b="1" dirty="0"/>
              <a:t>analysis,</a:t>
            </a:r>
            <a:r>
              <a:rPr lang="zh-CN" altLang="en-US" sz="1100" b="1" dirty="0"/>
              <a:t> </a:t>
            </a:r>
            <a:r>
              <a:rPr lang="en-US" altLang="zh-CN" sz="1100" b="1" dirty="0"/>
              <a:t>no</a:t>
            </a:r>
            <a:r>
              <a:rPr lang="zh-CN" altLang="en-US" sz="1100" b="1" dirty="0"/>
              <a:t> </a:t>
            </a:r>
            <a:r>
              <a:rPr lang="en-US" altLang="zh-CN" sz="1100" b="1" dirty="0"/>
              <a:t>separate analysis</a:t>
            </a:r>
            <a:r>
              <a:rPr lang="zh-CN" altLang="en-US" sz="1100" b="1" dirty="0"/>
              <a:t> </a:t>
            </a:r>
            <a:r>
              <a:rPr lang="en-US" altLang="zh-CN" sz="1100" b="1" dirty="0"/>
              <a:t>model,</a:t>
            </a:r>
            <a:r>
              <a:rPr lang="zh-CN" altLang="en-US" sz="1100" b="1" dirty="0"/>
              <a:t> </a:t>
            </a:r>
            <a:r>
              <a:rPr lang="en-US" altLang="zh-CN" sz="1100" b="1" dirty="0"/>
              <a:t>like</a:t>
            </a:r>
            <a:r>
              <a:rPr lang="zh-CN" altLang="en-US" sz="1100" b="1" dirty="0"/>
              <a:t> </a:t>
            </a:r>
            <a:r>
              <a:rPr lang="en-US" altLang="zh-CN" sz="1100" b="1" dirty="0"/>
              <a:t>topic</a:t>
            </a:r>
            <a:r>
              <a:rPr lang="zh-CN" altLang="en-US" sz="1100" b="1" dirty="0"/>
              <a:t> </a:t>
            </a:r>
            <a:r>
              <a:rPr lang="en-US" altLang="zh-CN" sz="1100" b="1" dirty="0"/>
              <a:t>modelling</a:t>
            </a:r>
            <a:r>
              <a:rPr lang="zh-CN" altLang="en-US" sz="1100" b="1" dirty="0"/>
              <a:t> </a:t>
            </a:r>
            <a:r>
              <a:rPr lang="en-US" altLang="zh-CN" sz="1100" b="1" dirty="0"/>
              <a:t>and</a:t>
            </a:r>
            <a:r>
              <a:rPr lang="zh-CN" altLang="en-US" sz="1100" b="1" dirty="0"/>
              <a:t> </a:t>
            </a:r>
            <a:r>
              <a:rPr lang="en-US" altLang="zh-CN" sz="1100" b="1" dirty="0"/>
              <a:t>summarization</a:t>
            </a:r>
            <a:r>
              <a:rPr lang="zh-CN" altLang="en-US" sz="1100" b="1" dirty="0"/>
              <a:t> </a:t>
            </a:r>
            <a:r>
              <a:rPr lang="en-US" altLang="zh-CN" sz="1100" b="1" dirty="0"/>
              <a:t>can</a:t>
            </a:r>
            <a:r>
              <a:rPr lang="zh-CN" altLang="en-US" sz="1100" b="1" dirty="0"/>
              <a:t> </a:t>
            </a:r>
            <a:r>
              <a:rPr lang="en-US" altLang="zh-CN" sz="1100" b="1" dirty="0"/>
              <a:t>influence interactively.</a:t>
            </a:r>
            <a:r>
              <a:rPr lang="zh-CN" altLang="en-US" sz="1100" b="1" dirty="0"/>
              <a:t>  </a:t>
            </a:r>
            <a:endParaRPr lang="en-SG" sz="1100" b="1" dirty="0"/>
          </a:p>
        </p:txBody>
      </p:sp>
      <p:sp>
        <p:nvSpPr>
          <p:cNvPr id="40" name="TextBox 39">
            <a:extLst>
              <a:ext uri="{FF2B5EF4-FFF2-40B4-BE49-F238E27FC236}">
                <a16:creationId xmlns:a16="http://schemas.microsoft.com/office/drawing/2014/main" id="{BDF8C1DA-5F60-45B7-BDC5-506E34E8D9DE}"/>
              </a:ext>
            </a:extLst>
          </p:cNvPr>
          <p:cNvSpPr txBox="1"/>
          <p:nvPr/>
        </p:nvSpPr>
        <p:spPr>
          <a:xfrm>
            <a:off x="4165763" y="5692999"/>
            <a:ext cx="16649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SG" sz="1400" dirty="0"/>
              <a:t>Yao, Yu</a:t>
            </a:r>
          </a:p>
          <a:p>
            <a:pPr algn="ctr"/>
            <a:r>
              <a:rPr lang="en-SG" sz="1400" dirty="0"/>
              <a:t>Extractive Model</a:t>
            </a:r>
          </a:p>
        </p:txBody>
      </p:sp>
      <p:sp>
        <p:nvSpPr>
          <p:cNvPr id="42" name="Thought Bubble: Cloud 41">
            <a:extLst>
              <a:ext uri="{FF2B5EF4-FFF2-40B4-BE49-F238E27FC236}">
                <a16:creationId xmlns:a16="http://schemas.microsoft.com/office/drawing/2014/main" id="{B3E47B67-59B5-4ECE-AFD6-0F805CF6AF6D}"/>
              </a:ext>
            </a:extLst>
          </p:cNvPr>
          <p:cNvSpPr/>
          <p:nvPr/>
        </p:nvSpPr>
        <p:spPr>
          <a:xfrm>
            <a:off x="10112430" y="3804175"/>
            <a:ext cx="1977813" cy="2449687"/>
          </a:xfrm>
          <a:prstGeom prst="cloudCallout">
            <a:avLst>
              <a:gd name="adj1" fmla="val -82167"/>
              <a:gd name="adj2" fmla="val -204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sz="1100" b="1" dirty="0">
                <a:cs typeface="Segoe UI Light"/>
              </a:rPr>
              <a:t>For text summarization, extraction doesn't perform well in general, different word-score methods didn't make much discrimination.</a:t>
            </a:r>
            <a:endParaRPr lang="en-SG" sz="1100" b="1" dirty="0"/>
          </a:p>
        </p:txBody>
      </p:sp>
      <p:sp>
        <p:nvSpPr>
          <p:cNvPr id="43" name="TextBox 42">
            <a:extLst>
              <a:ext uri="{FF2B5EF4-FFF2-40B4-BE49-F238E27FC236}">
                <a16:creationId xmlns:a16="http://schemas.microsoft.com/office/drawing/2014/main" id="{6DB1E7C8-68D5-4CE2-939F-88DEE79EFDDF}"/>
              </a:ext>
            </a:extLst>
          </p:cNvPr>
          <p:cNvSpPr txBox="1"/>
          <p:nvPr/>
        </p:nvSpPr>
        <p:spPr>
          <a:xfrm>
            <a:off x="8102352" y="5692999"/>
            <a:ext cx="166490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pPr algn="ctr"/>
            <a:r>
              <a:rPr lang="en-SG" sz="1400" dirty="0"/>
              <a:t>Zhu, </a:t>
            </a:r>
            <a:r>
              <a:rPr lang="en-SG" sz="1400" dirty="0" err="1"/>
              <a:t>Chenzi</a:t>
            </a:r>
          </a:p>
          <a:p>
            <a:pPr algn="ctr"/>
            <a:r>
              <a:rPr lang="en-SG" sz="1400" dirty="0"/>
              <a:t>Evaluation Model</a:t>
            </a:r>
          </a:p>
        </p:txBody>
      </p:sp>
      <p:pic>
        <p:nvPicPr>
          <p:cNvPr id="2" name="Picture 2" descr="A person wearing a suit and tie smiling at the camera&#10;&#10;Description generated with very high confidence">
            <a:extLst>
              <a:ext uri="{FF2B5EF4-FFF2-40B4-BE49-F238E27FC236}">
                <a16:creationId xmlns:a16="http://schemas.microsoft.com/office/drawing/2014/main" id="{9C53E18C-496F-419D-8399-01C3AF4CD14D}"/>
              </a:ext>
            </a:extLst>
          </p:cNvPr>
          <p:cNvPicPr>
            <a:picLocks noChangeAspect="1"/>
          </p:cNvPicPr>
          <p:nvPr/>
        </p:nvPicPr>
        <p:blipFill rotWithShape="1">
          <a:blip r:embed="rId3"/>
          <a:srcRect l="14172" t="11099" r="11930"/>
          <a:stretch/>
        </p:blipFill>
        <p:spPr>
          <a:xfrm>
            <a:off x="375406" y="1134409"/>
            <a:ext cx="1117601" cy="1391136"/>
          </a:xfrm>
          <a:prstGeom prst="rect">
            <a:avLst/>
          </a:prstGeom>
        </p:spPr>
      </p:pic>
      <p:pic>
        <p:nvPicPr>
          <p:cNvPr id="3" name="Picture 2">
            <a:extLst>
              <a:ext uri="{FF2B5EF4-FFF2-40B4-BE49-F238E27FC236}">
                <a16:creationId xmlns:a16="http://schemas.microsoft.com/office/drawing/2014/main" id="{C2ABFCDB-C759-4C3C-B1C7-BA119005FD41}"/>
              </a:ext>
            </a:extLst>
          </p:cNvPr>
          <p:cNvPicPr>
            <a:picLocks noChangeAspect="1"/>
          </p:cNvPicPr>
          <p:nvPr/>
        </p:nvPicPr>
        <p:blipFill rotWithShape="1">
          <a:blip r:embed="rId4"/>
          <a:srcRect l="7012" t="1429" r="16304"/>
          <a:stretch/>
        </p:blipFill>
        <p:spPr>
          <a:xfrm>
            <a:off x="8424230" y="1009290"/>
            <a:ext cx="1218534" cy="1579736"/>
          </a:xfrm>
          <a:prstGeom prst="rect">
            <a:avLst/>
          </a:prstGeom>
        </p:spPr>
      </p:pic>
      <p:pic>
        <p:nvPicPr>
          <p:cNvPr id="8" name="Picture 11" descr="A person wearing a suit and tie&#10;&#10;Description generated with very high confidence">
            <a:extLst>
              <a:ext uri="{FF2B5EF4-FFF2-40B4-BE49-F238E27FC236}">
                <a16:creationId xmlns:a16="http://schemas.microsoft.com/office/drawing/2014/main" id="{92A4514C-D29F-4F5B-AC5E-612EDBBBD545}"/>
              </a:ext>
            </a:extLst>
          </p:cNvPr>
          <p:cNvPicPr>
            <a:picLocks noChangeAspect="1"/>
          </p:cNvPicPr>
          <p:nvPr/>
        </p:nvPicPr>
        <p:blipFill>
          <a:blip r:embed="rId5"/>
          <a:stretch>
            <a:fillRect/>
          </a:stretch>
        </p:blipFill>
        <p:spPr>
          <a:xfrm>
            <a:off x="8215183" y="3801388"/>
            <a:ext cx="1538417" cy="1664795"/>
          </a:xfrm>
          <a:prstGeom prst="rect">
            <a:avLst/>
          </a:prstGeom>
        </p:spPr>
      </p:pic>
      <p:pic>
        <p:nvPicPr>
          <p:cNvPr id="12" name="图片 11">
            <a:extLst>
              <a:ext uri="{FF2B5EF4-FFF2-40B4-BE49-F238E27FC236}">
                <a16:creationId xmlns:a16="http://schemas.microsoft.com/office/drawing/2014/main" id="{19ED6CF5-9EA9-CB40-A3E2-C169BECCAB57}"/>
              </a:ext>
            </a:extLst>
          </p:cNvPr>
          <p:cNvPicPr>
            <a:picLocks noChangeAspect="1"/>
          </p:cNvPicPr>
          <p:nvPr/>
        </p:nvPicPr>
        <p:blipFill rotWithShape="1">
          <a:blip r:embed="rId6">
            <a:extLst>
              <a:ext uri="{28A0092B-C50C-407E-A947-70E740481C1C}">
                <a14:useLocalDpi xmlns:a14="http://schemas.microsoft.com/office/drawing/2010/main" val="0"/>
              </a:ext>
            </a:extLst>
          </a:blip>
          <a:srcRect l="13307" r="12702" b="1836"/>
          <a:stretch/>
        </p:blipFill>
        <p:spPr>
          <a:xfrm>
            <a:off x="4338370" y="3860361"/>
            <a:ext cx="1188166" cy="1576336"/>
          </a:xfrm>
          <a:prstGeom prst="rect">
            <a:avLst/>
          </a:prstGeom>
        </p:spPr>
      </p:pic>
      <p:pic>
        <p:nvPicPr>
          <p:cNvPr id="6" name="Picture 12" descr="A person posing for the camera&#10;&#10;Description generated with very high confidence">
            <a:extLst>
              <a:ext uri="{FF2B5EF4-FFF2-40B4-BE49-F238E27FC236}">
                <a16:creationId xmlns:a16="http://schemas.microsoft.com/office/drawing/2014/main" id="{428EFE17-3F19-41B0-97C5-631A1B26227F}"/>
              </a:ext>
            </a:extLst>
          </p:cNvPr>
          <p:cNvPicPr>
            <a:picLocks noChangeAspect="1"/>
          </p:cNvPicPr>
          <p:nvPr/>
        </p:nvPicPr>
        <p:blipFill>
          <a:blip r:embed="rId7"/>
          <a:stretch>
            <a:fillRect/>
          </a:stretch>
        </p:blipFill>
        <p:spPr>
          <a:xfrm>
            <a:off x="382437" y="3864678"/>
            <a:ext cx="1147315" cy="1630303"/>
          </a:xfrm>
          <a:prstGeom prst="rect">
            <a:avLst/>
          </a:prstGeom>
        </p:spPr>
      </p:pic>
    </p:spTree>
    <p:extLst>
      <p:ext uri="{BB962C8B-B14F-4D97-AF65-F5344CB8AC3E}">
        <p14:creationId xmlns:p14="http://schemas.microsoft.com/office/powerpoint/2010/main" val="3378862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1E10B2-F8DF-4040-8277-7A495F90F44F}"/>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31394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45344"/>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t>Appendix 1:</a:t>
            </a:r>
          </a:p>
          <a:p>
            <a:pPr algn="ctr"/>
            <a:r>
              <a:rPr lang="en-US" sz="2800" b="1"/>
              <a:t>Solution Overview</a:t>
            </a: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70902F3-EDF3-42D5-99B5-50D345C35313}"/>
              </a:ext>
            </a:extLst>
          </p:cNvPr>
          <p:cNvPicPr>
            <a:picLocks noChangeAspect="1"/>
          </p:cNvPicPr>
          <p:nvPr/>
        </p:nvPicPr>
        <p:blipFill>
          <a:blip r:embed="rId2"/>
          <a:stretch>
            <a:fillRect/>
          </a:stretch>
        </p:blipFill>
        <p:spPr>
          <a:xfrm>
            <a:off x="814387" y="1087354"/>
            <a:ext cx="10563225" cy="5429250"/>
          </a:xfrm>
          <a:prstGeom prst="rect">
            <a:avLst/>
          </a:prstGeom>
        </p:spPr>
      </p:pic>
    </p:spTree>
    <p:extLst>
      <p:ext uri="{BB962C8B-B14F-4D97-AF65-F5344CB8AC3E}">
        <p14:creationId xmlns:p14="http://schemas.microsoft.com/office/powerpoint/2010/main" val="172734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A50EDFC-62BC-4958-9C28-CB78D42DC461}"/>
              </a:ext>
            </a:extLst>
          </p:cNvPr>
          <p:cNvSpPr/>
          <p:nvPr/>
        </p:nvSpPr>
        <p:spPr>
          <a:xfrm>
            <a:off x="4111145" y="1324863"/>
            <a:ext cx="3817818" cy="37438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pic>
        <p:nvPicPr>
          <p:cNvPr id="51" name="Picture 50" descr="Fig 2.3">
            <a:extLst>
              <a:ext uri="{FF2B5EF4-FFF2-40B4-BE49-F238E27FC236}">
                <a16:creationId xmlns:a16="http://schemas.microsoft.com/office/drawing/2014/main" id="{4B2BA006-56D5-400B-B247-A0C9B01DE239}"/>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283626" y="2398009"/>
            <a:ext cx="3377966" cy="2388481"/>
          </a:xfrm>
          <a:prstGeom prst="rect">
            <a:avLst/>
          </a:prstGeom>
          <a:noFill/>
          <a:ln>
            <a:noFill/>
          </a:ln>
        </p:spPr>
      </p:pic>
      <p:sp>
        <p:nvSpPr>
          <p:cNvPr id="46" name="Rectangle 45">
            <a:extLst>
              <a:ext uri="{FF2B5EF4-FFF2-40B4-BE49-F238E27FC236}">
                <a16:creationId xmlns:a16="http://schemas.microsoft.com/office/drawing/2014/main" id="{81414932-70F8-405D-BE5B-B060D3473CFB}"/>
              </a:ext>
            </a:extLst>
          </p:cNvPr>
          <p:cNvSpPr/>
          <p:nvPr/>
        </p:nvSpPr>
        <p:spPr>
          <a:xfrm>
            <a:off x="8075716" y="1324863"/>
            <a:ext cx="3958409" cy="37438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596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t>Users Analysis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E9D6ED1-0A2B-4A3C-8F20-B85980595C54}"/>
              </a:ext>
            </a:extLst>
          </p:cNvPr>
          <p:cNvSpPr/>
          <p:nvPr/>
        </p:nvSpPr>
        <p:spPr>
          <a:xfrm>
            <a:off x="162030" y="1324863"/>
            <a:ext cx="3833229" cy="374384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19" name="Rectangle 18">
            <a:extLst>
              <a:ext uri="{FF2B5EF4-FFF2-40B4-BE49-F238E27FC236}">
                <a16:creationId xmlns:a16="http://schemas.microsoft.com/office/drawing/2014/main" id="{1161E17C-9C01-4AE9-AF77-8634C9181BF6}"/>
              </a:ext>
            </a:extLst>
          </p:cNvPr>
          <p:cNvSpPr/>
          <p:nvPr/>
        </p:nvSpPr>
        <p:spPr>
          <a:xfrm>
            <a:off x="162030" y="995111"/>
            <a:ext cx="3833229" cy="4525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sz="2500" b="1"/>
              <a:t>T</a:t>
            </a:r>
            <a:r>
              <a:rPr lang="en-SG" b="1"/>
              <a:t>ext over video News</a:t>
            </a:r>
          </a:p>
        </p:txBody>
      </p:sp>
      <p:sp>
        <p:nvSpPr>
          <p:cNvPr id="20" name="Rectangle 19">
            <a:extLst>
              <a:ext uri="{FF2B5EF4-FFF2-40B4-BE49-F238E27FC236}">
                <a16:creationId xmlns:a16="http://schemas.microsoft.com/office/drawing/2014/main" id="{AA1EFCF6-9DD3-4917-88B7-34E043578111}"/>
              </a:ext>
            </a:extLst>
          </p:cNvPr>
          <p:cNvSpPr/>
          <p:nvPr/>
        </p:nvSpPr>
        <p:spPr>
          <a:xfrm>
            <a:off x="1488976" y="5731051"/>
            <a:ext cx="9231486" cy="85446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SG" sz="2400" b="1">
                <a:solidFill>
                  <a:schemeClr val="bg1"/>
                </a:solidFill>
              </a:rPr>
              <a:t>Need to meet users requirement of T.C.C.</a:t>
            </a:r>
          </a:p>
        </p:txBody>
      </p:sp>
      <p:sp>
        <p:nvSpPr>
          <p:cNvPr id="22" name="TextBox 21">
            <a:extLst>
              <a:ext uri="{FF2B5EF4-FFF2-40B4-BE49-F238E27FC236}">
                <a16:creationId xmlns:a16="http://schemas.microsoft.com/office/drawing/2014/main" id="{7B7A562F-B0E1-49F8-80DF-632293A08D84}"/>
              </a:ext>
            </a:extLst>
          </p:cNvPr>
          <p:cNvSpPr txBox="1"/>
          <p:nvPr/>
        </p:nvSpPr>
        <p:spPr>
          <a:xfrm>
            <a:off x="292372" y="1650759"/>
            <a:ext cx="3726467" cy="646331"/>
          </a:xfrm>
          <a:prstGeom prst="rect">
            <a:avLst/>
          </a:prstGeom>
          <a:noFill/>
        </p:spPr>
        <p:txBody>
          <a:bodyPr wrap="square" rtlCol="0">
            <a:spAutoFit/>
          </a:bodyPr>
          <a:lstStyle/>
          <a:p>
            <a:pPr algn="just"/>
            <a:r>
              <a:rPr lang="en-SG"/>
              <a:t>Most online readers prefer reading news = quicker</a:t>
            </a:r>
          </a:p>
        </p:txBody>
      </p:sp>
      <p:pic>
        <p:nvPicPr>
          <p:cNvPr id="27" name="Picture 26" descr="Fig 2.3">
            <a:extLst>
              <a:ext uri="{FF2B5EF4-FFF2-40B4-BE49-F238E27FC236}">
                <a16:creationId xmlns:a16="http://schemas.microsoft.com/office/drawing/2014/main" id="{E533120A-5FC7-480B-8E00-E603148C70E2}"/>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69940" y="2533477"/>
            <a:ext cx="3377966" cy="2388481"/>
          </a:xfrm>
          <a:prstGeom prst="rect">
            <a:avLst/>
          </a:prstGeom>
          <a:noFill/>
          <a:ln>
            <a:noFill/>
          </a:ln>
        </p:spPr>
      </p:pic>
      <p:pic>
        <p:nvPicPr>
          <p:cNvPr id="2050" name="Picture 2" descr="https://www.nakedcapitalism.com/wp-content/uploads/2018/08/nyt_mobile_comment_2.jpg">
            <a:extLst>
              <a:ext uri="{FF2B5EF4-FFF2-40B4-BE49-F238E27FC236}">
                <a16:creationId xmlns:a16="http://schemas.microsoft.com/office/drawing/2014/main" id="{23F2BFD7-FD6D-4E82-A219-1BBE63DADF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8752"/>
          <a:stretch/>
        </p:blipFill>
        <p:spPr bwMode="auto">
          <a:xfrm>
            <a:off x="4216061" y="2833523"/>
            <a:ext cx="3600012" cy="173282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4B65427F-214D-4B98-9E60-2BF97BD82DE4}"/>
              </a:ext>
            </a:extLst>
          </p:cNvPr>
          <p:cNvSpPr/>
          <p:nvPr/>
        </p:nvSpPr>
        <p:spPr>
          <a:xfrm>
            <a:off x="4111145" y="995111"/>
            <a:ext cx="3817818" cy="4525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sz="2500" b="1"/>
              <a:t>C</a:t>
            </a:r>
            <a:r>
              <a:rPr lang="en-SG" b="1"/>
              <a:t>onvenient Platform</a:t>
            </a:r>
          </a:p>
        </p:txBody>
      </p:sp>
      <p:sp>
        <p:nvSpPr>
          <p:cNvPr id="44" name="TextBox 43">
            <a:extLst>
              <a:ext uri="{FF2B5EF4-FFF2-40B4-BE49-F238E27FC236}">
                <a16:creationId xmlns:a16="http://schemas.microsoft.com/office/drawing/2014/main" id="{C562045B-7E23-478B-A310-26DAF847433D}"/>
              </a:ext>
            </a:extLst>
          </p:cNvPr>
          <p:cNvSpPr txBox="1"/>
          <p:nvPr/>
        </p:nvSpPr>
        <p:spPr>
          <a:xfrm>
            <a:off x="4241486" y="1673337"/>
            <a:ext cx="3726467" cy="369332"/>
          </a:xfrm>
          <a:prstGeom prst="rect">
            <a:avLst/>
          </a:prstGeom>
          <a:noFill/>
        </p:spPr>
        <p:txBody>
          <a:bodyPr wrap="square" rtlCol="0">
            <a:spAutoFit/>
          </a:bodyPr>
          <a:lstStyle/>
          <a:p>
            <a:pPr algn="just"/>
            <a:r>
              <a:rPr lang="en-SG"/>
              <a:t>Want easy navigation</a:t>
            </a:r>
          </a:p>
        </p:txBody>
      </p:sp>
      <p:sp>
        <p:nvSpPr>
          <p:cNvPr id="49" name="Rectangle 48">
            <a:extLst>
              <a:ext uri="{FF2B5EF4-FFF2-40B4-BE49-F238E27FC236}">
                <a16:creationId xmlns:a16="http://schemas.microsoft.com/office/drawing/2014/main" id="{69C07410-22E8-499A-A9C8-4A55B01AC14A}"/>
              </a:ext>
            </a:extLst>
          </p:cNvPr>
          <p:cNvSpPr/>
          <p:nvPr/>
        </p:nvSpPr>
        <p:spPr>
          <a:xfrm>
            <a:off x="8075716" y="995111"/>
            <a:ext cx="3958409" cy="4525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sz="2500" b="1"/>
              <a:t>C</a:t>
            </a:r>
            <a:r>
              <a:rPr lang="en-SG" b="1"/>
              <a:t>oncise Articles</a:t>
            </a:r>
          </a:p>
        </p:txBody>
      </p:sp>
      <p:sp>
        <p:nvSpPr>
          <p:cNvPr id="50" name="TextBox 49">
            <a:extLst>
              <a:ext uri="{FF2B5EF4-FFF2-40B4-BE49-F238E27FC236}">
                <a16:creationId xmlns:a16="http://schemas.microsoft.com/office/drawing/2014/main" id="{AC34C590-1ECA-45BB-9F31-BB271703B3B4}"/>
              </a:ext>
            </a:extLst>
          </p:cNvPr>
          <p:cNvSpPr txBox="1"/>
          <p:nvPr/>
        </p:nvSpPr>
        <p:spPr>
          <a:xfrm>
            <a:off x="8206058" y="1639470"/>
            <a:ext cx="3726467" cy="369332"/>
          </a:xfrm>
          <a:prstGeom prst="rect">
            <a:avLst/>
          </a:prstGeom>
          <a:noFill/>
        </p:spPr>
        <p:txBody>
          <a:bodyPr wrap="square" rtlCol="0">
            <a:spAutoFit/>
          </a:bodyPr>
          <a:lstStyle/>
          <a:p>
            <a:pPr algn="just"/>
            <a:r>
              <a:rPr lang="en-SG"/>
              <a:t>Long articles = skimming instead</a:t>
            </a:r>
          </a:p>
        </p:txBody>
      </p:sp>
      <p:sp>
        <p:nvSpPr>
          <p:cNvPr id="52" name="TextBox 51">
            <a:extLst>
              <a:ext uri="{FF2B5EF4-FFF2-40B4-BE49-F238E27FC236}">
                <a16:creationId xmlns:a16="http://schemas.microsoft.com/office/drawing/2014/main" id="{0D495082-8049-460C-A5F1-4BEB8D061B32}"/>
              </a:ext>
            </a:extLst>
          </p:cNvPr>
          <p:cNvSpPr txBox="1"/>
          <p:nvPr/>
        </p:nvSpPr>
        <p:spPr>
          <a:xfrm>
            <a:off x="4231237" y="2287095"/>
            <a:ext cx="3596125" cy="492443"/>
          </a:xfrm>
          <a:prstGeom prst="rect">
            <a:avLst/>
          </a:prstGeom>
          <a:noFill/>
        </p:spPr>
        <p:txBody>
          <a:bodyPr wrap="square" rtlCol="0">
            <a:spAutoFit/>
          </a:bodyPr>
          <a:lstStyle/>
          <a:p>
            <a:pPr algn="just"/>
            <a:r>
              <a:rPr lang="en-SG" sz="1300"/>
              <a:t>Below is an extract of reader’s feedback for New York Times website revamp</a:t>
            </a:r>
          </a:p>
        </p:txBody>
      </p:sp>
      <p:pic>
        <p:nvPicPr>
          <p:cNvPr id="53" name="Picture 52">
            <a:extLst>
              <a:ext uri="{FF2B5EF4-FFF2-40B4-BE49-F238E27FC236}">
                <a16:creationId xmlns:a16="http://schemas.microsoft.com/office/drawing/2014/main" id="{9DAAA74B-7B3E-43BB-B497-391D1353304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206058" y="2419315"/>
            <a:ext cx="3663444" cy="2388481"/>
          </a:xfrm>
          <a:prstGeom prst="rect">
            <a:avLst/>
          </a:prstGeom>
          <a:noFill/>
          <a:ln>
            <a:noFill/>
          </a:ln>
        </p:spPr>
      </p:pic>
      <p:sp>
        <p:nvSpPr>
          <p:cNvPr id="54" name="Flowchart: Extract 53">
            <a:extLst>
              <a:ext uri="{FF2B5EF4-FFF2-40B4-BE49-F238E27FC236}">
                <a16:creationId xmlns:a16="http://schemas.microsoft.com/office/drawing/2014/main" id="{693BFD34-E602-42BE-88A9-EB842634D5E9}"/>
              </a:ext>
            </a:extLst>
          </p:cNvPr>
          <p:cNvSpPr/>
          <p:nvPr/>
        </p:nvSpPr>
        <p:spPr>
          <a:xfrm rot="10800000">
            <a:off x="3048000" y="5253756"/>
            <a:ext cx="5847644" cy="326858"/>
          </a:xfrm>
          <a:prstGeom prst="flowChartExtra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Slide Number Placeholder 1">
            <a:extLst>
              <a:ext uri="{FF2B5EF4-FFF2-40B4-BE49-F238E27FC236}">
                <a16:creationId xmlns:a16="http://schemas.microsoft.com/office/drawing/2014/main" id="{FC9580D8-1420-4A99-82DA-55278ABCC3B6}"/>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4</a:t>
            </a:fld>
            <a:endParaRPr lang="en-US"/>
          </a:p>
        </p:txBody>
      </p:sp>
    </p:spTree>
    <p:extLst>
      <p:ext uri="{BB962C8B-B14F-4D97-AF65-F5344CB8AC3E}">
        <p14:creationId xmlns:p14="http://schemas.microsoft.com/office/powerpoint/2010/main" val="2260779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596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t>GAP Analysis</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CDC69EE-B589-408C-867F-2B086BC34B43}"/>
              </a:ext>
            </a:extLst>
          </p:cNvPr>
          <p:cNvSpPr/>
          <p:nvPr/>
        </p:nvSpPr>
        <p:spPr>
          <a:xfrm>
            <a:off x="880138" y="1001246"/>
            <a:ext cx="3668936" cy="6937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sz="2400" b="1"/>
              <a:t>Existing News Digitalisation</a:t>
            </a:r>
          </a:p>
        </p:txBody>
      </p:sp>
      <p:sp>
        <p:nvSpPr>
          <p:cNvPr id="17" name="Rectangle 16">
            <a:extLst>
              <a:ext uri="{FF2B5EF4-FFF2-40B4-BE49-F238E27FC236}">
                <a16:creationId xmlns:a16="http://schemas.microsoft.com/office/drawing/2014/main" id="{596AA2C2-0F45-43AB-BEA2-1678229E6E31}"/>
              </a:ext>
            </a:extLst>
          </p:cNvPr>
          <p:cNvSpPr/>
          <p:nvPr/>
        </p:nvSpPr>
        <p:spPr>
          <a:xfrm>
            <a:off x="880138" y="1874439"/>
            <a:ext cx="3668936" cy="205409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SG" b="1"/>
              <a:t>Cluttered News Publication Platforms</a:t>
            </a:r>
          </a:p>
        </p:txBody>
      </p:sp>
      <p:sp>
        <p:nvSpPr>
          <p:cNvPr id="20" name="Rectangle 19">
            <a:extLst>
              <a:ext uri="{FF2B5EF4-FFF2-40B4-BE49-F238E27FC236}">
                <a16:creationId xmlns:a16="http://schemas.microsoft.com/office/drawing/2014/main" id="{08A3F800-3B84-45AF-90F6-326820287C9A}"/>
              </a:ext>
            </a:extLst>
          </p:cNvPr>
          <p:cNvSpPr/>
          <p:nvPr/>
        </p:nvSpPr>
        <p:spPr>
          <a:xfrm>
            <a:off x="7642926" y="1001246"/>
            <a:ext cx="3668936" cy="693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sz="2400" b="1"/>
              <a:t>Users Preference</a:t>
            </a:r>
          </a:p>
        </p:txBody>
      </p:sp>
      <p:sp>
        <p:nvSpPr>
          <p:cNvPr id="21" name="Rectangle 20">
            <a:extLst>
              <a:ext uri="{FF2B5EF4-FFF2-40B4-BE49-F238E27FC236}">
                <a16:creationId xmlns:a16="http://schemas.microsoft.com/office/drawing/2014/main" id="{8CB36B56-BE21-43F8-86C4-87710B5A63F5}"/>
              </a:ext>
            </a:extLst>
          </p:cNvPr>
          <p:cNvSpPr/>
          <p:nvPr/>
        </p:nvSpPr>
        <p:spPr>
          <a:xfrm>
            <a:off x="7642926" y="1874440"/>
            <a:ext cx="3668936" cy="13513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SG" sz="3000" b="1"/>
              <a:t>T</a:t>
            </a:r>
            <a:r>
              <a:rPr lang="en-SG" b="1"/>
              <a:t>EXT News</a:t>
            </a:r>
          </a:p>
        </p:txBody>
      </p:sp>
      <p:sp>
        <p:nvSpPr>
          <p:cNvPr id="22" name="Rectangle 21">
            <a:extLst>
              <a:ext uri="{FF2B5EF4-FFF2-40B4-BE49-F238E27FC236}">
                <a16:creationId xmlns:a16="http://schemas.microsoft.com/office/drawing/2014/main" id="{E9D0738D-985C-4510-AB3A-085740EC613A}"/>
              </a:ext>
            </a:extLst>
          </p:cNvPr>
          <p:cNvSpPr/>
          <p:nvPr/>
        </p:nvSpPr>
        <p:spPr>
          <a:xfrm>
            <a:off x="7642926" y="3425050"/>
            <a:ext cx="3668936" cy="13513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SG" sz="3000" b="1"/>
              <a:t>C</a:t>
            </a:r>
            <a:r>
              <a:rPr lang="en-SG" b="1"/>
              <a:t>ONVENIENT Platform</a:t>
            </a:r>
          </a:p>
        </p:txBody>
      </p:sp>
      <p:sp>
        <p:nvSpPr>
          <p:cNvPr id="23" name="Rectangle 22">
            <a:extLst>
              <a:ext uri="{FF2B5EF4-FFF2-40B4-BE49-F238E27FC236}">
                <a16:creationId xmlns:a16="http://schemas.microsoft.com/office/drawing/2014/main" id="{0E4C26B1-4CB4-432C-BE05-6F122DC1E6C2}"/>
              </a:ext>
            </a:extLst>
          </p:cNvPr>
          <p:cNvSpPr/>
          <p:nvPr/>
        </p:nvSpPr>
        <p:spPr>
          <a:xfrm>
            <a:off x="7642926" y="4975660"/>
            <a:ext cx="3668936" cy="13513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SG" sz="3000" b="1"/>
              <a:t>C</a:t>
            </a:r>
            <a:r>
              <a:rPr lang="en-SG" b="1"/>
              <a:t>ONCISE ARTICLES</a:t>
            </a:r>
          </a:p>
        </p:txBody>
      </p:sp>
      <p:sp>
        <p:nvSpPr>
          <p:cNvPr id="24" name="Rectangle 23">
            <a:extLst>
              <a:ext uri="{FF2B5EF4-FFF2-40B4-BE49-F238E27FC236}">
                <a16:creationId xmlns:a16="http://schemas.microsoft.com/office/drawing/2014/main" id="{052C27BE-A9FE-4B47-B77F-3B258E78D0CF}"/>
              </a:ext>
            </a:extLst>
          </p:cNvPr>
          <p:cNvSpPr/>
          <p:nvPr/>
        </p:nvSpPr>
        <p:spPr>
          <a:xfrm>
            <a:off x="880138" y="4272927"/>
            <a:ext cx="3668936" cy="205409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SG" b="1"/>
              <a:t>Long Articles</a:t>
            </a:r>
          </a:p>
        </p:txBody>
      </p:sp>
      <p:sp>
        <p:nvSpPr>
          <p:cNvPr id="25" name="Rectangle 24">
            <a:extLst>
              <a:ext uri="{FF2B5EF4-FFF2-40B4-BE49-F238E27FC236}">
                <a16:creationId xmlns:a16="http://schemas.microsoft.com/office/drawing/2014/main" id="{93E0A027-4D25-4565-A664-66D5CB188066}"/>
              </a:ext>
            </a:extLst>
          </p:cNvPr>
          <p:cNvSpPr/>
          <p:nvPr/>
        </p:nvSpPr>
        <p:spPr>
          <a:xfrm>
            <a:off x="4746582" y="1001246"/>
            <a:ext cx="2704085" cy="693700"/>
          </a:xfrm>
          <a:prstGeom prst="rect">
            <a:avLst/>
          </a:prstGeom>
          <a:solidFill>
            <a:schemeClr val="bg1">
              <a:lumMod val="50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SG" sz="2400" b="1">
                <a:solidFill>
                  <a:schemeClr val="bg1"/>
                </a:solidFill>
              </a:rPr>
              <a:t>GAP!</a:t>
            </a:r>
          </a:p>
        </p:txBody>
      </p:sp>
      <p:sp>
        <p:nvSpPr>
          <p:cNvPr id="2" name="Arrow: Left-Right 1">
            <a:extLst>
              <a:ext uri="{FF2B5EF4-FFF2-40B4-BE49-F238E27FC236}">
                <a16:creationId xmlns:a16="http://schemas.microsoft.com/office/drawing/2014/main" id="{E151C438-3E75-4CF3-A594-CD30FF485BFB}"/>
              </a:ext>
            </a:extLst>
          </p:cNvPr>
          <p:cNvSpPr/>
          <p:nvPr/>
        </p:nvSpPr>
        <p:spPr>
          <a:xfrm>
            <a:off x="4933244" y="3617566"/>
            <a:ext cx="2381956" cy="9663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t>Need to Address</a:t>
            </a:r>
          </a:p>
        </p:txBody>
      </p:sp>
      <p:sp>
        <p:nvSpPr>
          <p:cNvPr id="26" name="TextBox 25">
            <a:extLst>
              <a:ext uri="{FF2B5EF4-FFF2-40B4-BE49-F238E27FC236}">
                <a16:creationId xmlns:a16="http://schemas.microsoft.com/office/drawing/2014/main" id="{FDF81727-5A1B-430C-ADB9-CF9C003E58C8}"/>
              </a:ext>
            </a:extLst>
          </p:cNvPr>
          <p:cNvSpPr txBox="1"/>
          <p:nvPr/>
        </p:nvSpPr>
        <p:spPr>
          <a:xfrm>
            <a:off x="4933244" y="2636386"/>
            <a:ext cx="2381956" cy="369332"/>
          </a:xfrm>
          <a:prstGeom prst="rect">
            <a:avLst/>
          </a:prstGeom>
          <a:noFill/>
        </p:spPr>
        <p:txBody>
          <a:bodyPr wrap="square" rtlCol="0">
            <a:spAutoFit/>
          </a:bodyPr>
          <a:lstStyle/>
          <a:p>
            <a:pPr algn="ctr"/>
            <a:r>
              <a:rPr lang="en-SG"/>
              <a:t>Frustrated Users</a:t>
            </a:r>
          </a:p>
        </p:txBody>
      </p:sp>
      <p:sp>
        <p:nvSpPr>
          <p:cNvPr id="27" name="TextBox 26">
            <a:extLst>
              <a:ext uri="{FF2B5EF4-FFF2-40B4-BE49-F238E27FC236}">
                <a16:creationId xmlns:a16="http://schemas.microsoft.com/office/drawing/2014/main" id="{6D8A067F-57C7-49AB-8E0A-4DF7A07A44BA}"/>
              </a:ext>
            </a:extLst>
          </p:cNvPr>
          <p:cNvSpPr txBox="1"/>
          <p:nvPr/>
        </p:nvSpPr>
        <p:spPr>
          <a:xfrm>
            <a:off x="4921955" y="5311216"/>
            <a:ext cx="2381956" cy="369332"/>
          </a:xfrm>
          <a:prstGeom prst="rect">
            <a:avLst/>
          </a:prstGeom>
          <a:noFill/>
        </p:spPr>
        <p:txBody>
          <a:bodyPr wrap="square" rtlCol="0">
            <a:spAutoFit/>
          </a:bodyPr>
          <a:lstStyle/>
          <a:p>
            <a:pPr algn="ctr"/>
            <a:r>
              <a:rPr lang="en-SG"/>
              <a:t>Skimming of Articles</a:t>
            </a:r>
          </a:p>
        </p:txBody>
      </p:sp>
      <p:sp>
        <p:nvSpPr>
          <p:cNvPr id="18" name="Slide Number Placeholder 1">
            <a:extLst>
              <a:ext uri="{FF2B5EF4-FFF2-40B4-BE49-F238E27FC236}">
                <a16:creationId xmlns:a16="http://schemas.microsoft.com/office/drawing/2014/main" id="{FE0A0810-7BA3-4A05-8C0E-52E77C144A35}"/>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5</a:t>
            </a:fld>
            <a:endParaRPr lang="en-US"/>
          </a:p>
        </p:txBody>
      </p:sp>
    </p:spTree>
    <p:extLst>
      <p:ext uri="{BB962C8B-B14F-4D97-AF65-F5344CB8AC3E}">
        <p14:creationId xmlns:p14="http://schemas.microsoft.com/office/powerpoint/2010/main" val="314483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596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t>Our Solution</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CDC69EE-B589-408C-867F-2B086BC34B43}"/>
              </a:ext>
            </a:extLst>
          </p:cNvPr>
          <p:cNvSpPr/>
          <p:nvPr/>
        </p:nvSpPr>
        <p:spPr>
          <a:xfrm>
            <a:off x="880138" y="1001246"/>
            <a:ext cx="3668936" cy="6937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sz="2400" b="1"/>
              <a:t>Existing News Digitalisation</a:t>
            </a:r>
          </a:p>
        </p:txBody>
      </p:sp>
      <p:sp>
        <p:nvSpPr>
          <p:cNvPr id="17" name="Rectangle 16">
            <a:extLst>
              <a:ext uri="{FF2B5EF4-FFF2-40B4-BE49-F238E27FC236}">
                <a16:creationId xmlns:a16="http://schemas.microsoft.com/office/drawing/2014/main" id="{596AA2C2-0F45-43AB-BEA2-1678229E6E31}"/>
              </a:ext>
            </a:extLst>
          </p:cNvPr>
          <p:cNvSpPr/>
          <p:nvPr/>
        </p:nvSpPr>
        <p:spPr>
          <a:xfrm>
            <a:off x="880138" y="1874439"/>
            <a:ext cx="3668936" cy="205409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SG" b="1"/>
              <a:t>Cluttered News Publication Platforms</a:t>
            </a:r>
          </a:p>
        </p:txBody>
      </p:sp>
      <p:sp>
        <p:nvSpPr>
          <p:cNvPr id="20" name="Rectangle 19">
            <a:extLst>
              <a:ext uri="{FF2B5EF4-FFF2-40B4-BE49-F238E27FC236}">
                <a16:creationId xmlns:a16="http://schemas.microsoft.com/office/drawing/2014/main" id="{08A3F800-3B84-45AF-90F6-326820287C9A}"/>
              </a:ext>
            </a:extLst>
          </p:cNvPr>
          <p:cNvSpPr/>
          <p:nvPr/>
        </p:nvSpPr>
        <p:spPr>
          <a:xfrm>
            <a:off x="7642926" y="1001246"/>
            <a:ext cx="3668936" cy="6937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sz="2400" b="1"/>
              <a:t>Users Preference</a:t>
            </a:r>
          </a:p>
        </p:txBody>
      </p:sp>
      <p:sp>
        <p:nvSpPr>
          <p:cNvPr id="21" name="Rectangle 20">
            <a:extLst>
              <a:ext uri="{FF2B5EF4-FFF2-40B4-BE49-F238E27FC236}">
                <a16:creationId xmlns:a16="http://schemas.microsoft.com/office/drawing/2014/main" id="{8CB36B56-BE21-43F8-86C4-87710B5A63F5}"/>
              </a:ext>
            </a:extLst>
          </p:cNvPr>
          <p:cNvSpPr/>
          <p:nvPr/>
        </p:nvSpPr>
        <p:spPr>
          <a:xfrm>
            <a:off x="7642926" y="1874440"/>
            <a:ext cx="3668936" cy="13513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SG" sz="3000" b="1"/>
              <a:t>T</a:t>
            </a:r>
            <a:r>
              <a:rPr lang="en-SG" b="1"/>
              <a:t>EXT News</a:t>
            </a:r>
          </a:p>
        </p:txBody>
      </p:sp>
      <p:sp>
        <p:nvSpPr>
          <p:cNvPr id="22" name="Rectangle 21">
            <a:extLst>
              <a:ext uri="{FF2B5EF4-FFF2-40B4-BE49-F238E27FC236}">
                <a16:creationId xmlns:a16="http://schemas.microsoft.com/office/drawing/2014/main" id="{E9D0738D-985C-4510-AB3A-085740EC613A}"/>
              </a:ext>
            </a:extLst>
          </p:cNvPr>
          <p:cNvSpPr/>
          <p:nvPr/>
        </p:nvSpPr>
        <p:spPr>
          <a:xfrm>
            <a:off x="7642926" y="3425050"/>
            <a:ext cx="3668936" cy="13513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SG" sz="3000" b="1"/>
              <a:t>C</a:t>
            </a:r>
            <a:r>
              <a:rPr lang="en-SG" b="1"/>
              <a:t>ONVENIENT Platform</a:t>
            </a:r>
          </a:p>
        </p:txBody>
      </p:sp>
      <p:sp>
        <p:nvSpPr>
          <p:cNvPr id="23" name="Rectangle 22">
            <a:extLst>
              <a:ext uri="{FF2B5EF4-FFF2-40B4-BE49-F238E27FC236}">
                <a16:creationId xmlns:a16="http://schemas.microsoft.com/office/drawing/2014/main" id="{0E4C26B1-4CB4-432C-BE05-6F122DC1E6C2}"/>
              </a:ext>
            </a:extLst>
          </p:cNvPr>
          <p:cNvSpPr/>
          <p:nvPr/>
        </p:nvSpPr>
        <p:spPr>
          <a:xfrm>
            <a:off x="7642926" y="4975660"/>
            <a:ext cx="3668936" cy="135136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SG" sz="3000" b="1"/>
              <a:t>C</a:t>
            </a:r>
            <a:r>
              <a:rPr lang="en-SG" b="1"/>
              <a:t>ONCISE ARTICLES</a:t>
            </a:r>
          </a:p>
        </p:txBody>
      </p:sp>
      <p:sp>
        <p:nvSpPr>
          <p:cNvPr id="24" name="Rectangle 23">
            <a:extLst>
              <a:ext uri="{FF2B5EF4-FFF2-40B4-BE49-F238E27FC236}">
                <a16:creationId xmlns:a16="http://schemas.microsoft.com/office/drawing/2014/main" id="{052C27BE-A9FE-4B47-B77F-3B258E78D0CF}"/>
              </a:ext>
            </a:extLst>
          </p:cNvPr>
          <p:cNvSpPr/>
          <p:nvPr/>
        </p:nvSpPr>
        <p:spPr>
          <a:xfrm>
            <a:off x="880138" y="4272927"/>
            <a:ext cx="3668936" cy="205409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SG" b="1"/>
              <a:t>Long Articles</a:t>
            </a:r>
          </a:p>
        </p:txBody>
      </p:sp>
      <p:sp>
        <p:nvSpPr>
          <p:cNvPr id="25" name="Rectangle 24">
            <a:extLst>
              <a:ext uri="{FF2B5EF4-FFF2-40B4-BE49-F238E27FC236}">
                <a16:creationId xmlns:a16="http://schemas.microsoft.com/office/drawing/2014/main" id="{93E0A027-4D25-4565-A664-66D5CB188066}"/>
              </a:ext>
            </a:extLst>
          </p:cNvPr>
          <p:cNvSpPr/>
          <p:nvPr/>
        </p:nvSpPr>
        <p:spPr>
          <a:xfrm>
            <a:off x="4746582" y="1001246"/>
            <a:ext cx="2704085" cy="693700"/>
          </a:xfrm>
          <a:prstGeom prst="rect">
            <a:avLst/>
          </a:prstGeom>
          <a:solidFill>
            <a:schemeClr val="bg1">
              <a:lumMod val="50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SG" sz="2400" b="1">
                <a:solidFill>
                  <a:schemeClr val="bg1"/>
                </a:solidFill>
              </a:rPr>
              <a:t>GAP!</a:t>
            </a:r>
          </a:p>
        </p:txBody>
      </p:sp>
      <p:sp>
        <p:nvSpPr>
          <p:cNvPr id="2" name="Rectangle: Rounded Corners 1">
            <a:extLst>
              <a:ext uri="{FF2B5EF4-FFF2-40B4-BE49-F238E27FC236}">
                <a16:creationId xmlns:a16="http://schemas.microsoft.com/office/drawing/2014/main" id="{03E5ECC2-2145-4C9B-9A2F-B046CC2B2ABE}"/>
              </a:ext>
            </a:extLst>
          </p:cNvPr>
          <p:cNvSpPr/>
          <p:nvPr/>
        </p:nvSpPr>
        <p:spPr>
          <a:xfrm>
            <a:off x="4760891" y="2057120"/>
            <a:ext cx="2704084" cy="1840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t>TOPIC MODELLING</a:t>
            </a:r>
          </a:p>
        </p:txBody>
      </p:sp>
      <p:sp>
        <p:nvSpPr>
          <p:cNvPr id="19" name="Rectangle: Rounded Corners 18">
            <a:extLst>
              <a:ext uri="{FF2B5EF4-FFF2-40B4-BE49-F238E27FC236}">
                <a16:creationId xmlns:a16="http://schemas.microsoft.com/office/drawing/2014/main" id="{40D5DBF5-2A20-4D0C-9268-E09DB9AAFA0F}"/>
              </a:ext>
            </a:extLst>
          </p:cNvPr>
          <p:cNvSpPr/>
          <p:nvPr/>
        </p:nvSpPr>
        <p:spPr>
          <a:xfrm>
            <a:off x="4760891" y="4272927"/>
            <a:ext cx="2704084" cy="1840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t>TEXT SUMMARISATION</a:t>
            </a:r>
          </a:p>
        </p:txBody>
      </p:sp>
      <p:sp>
        <p:nvSpPr>
          <p:cNvPr id="28" name="Slide Number Placeholder 1">
            <a:extLst>
              <a:ext uri="{FF2B5EF4-FFF2-40B4-BE49-F238E27FC236}">
                <a16:creationId xmlns:a16="http://schemas.microsoft.com/office/drawing/2014/main" id="{FAB88C8D-D377-456A-96B1-D29D4863684A}"/>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6</a:t>
            </a:fld>
            <a:endParaRPr lang="en-US"/>
          </a:p>
        </p:txBody>
      </p:sp>
    </p:spTree>
    <p:extLst>
      <p:ext uri="{BB962C8B-B14F-4D97-AF65-F5344CB8AC3E}">
        <p14:creationId xmlns:p14="http://schemas.microsoft.com/office/powerpoint/2010/main" val="109538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3725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Project Flow</a:t>
            </a: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15" name="Diagram 14">
            <a:extLst>
              <a:ext uri="{FF2B5EF4-FFF2-40B4-BE49-F238E27FC236}">
                <a16:creationId xmlns:a16="http://schemas.microsoft.com/office/drawing/2014/main" id="{A2072FA5-425C-4AE2-9E31-97F45E59EBDC}"/>
              </a:ext>
            </a:extLst>
          </p:cNvPr>
          <p:cNvGraphicFramePr/>
          <p:nvPr>
            <p:extLst>
              <p:ext uri="{D42A27DB-BD31-4B8C-83A1-F6EECF244321}">
                <p14:modId xmlns:p14="http://schemas.microsoft.com/office/powerpoint/2010/main" val="3487011910"/>
              </p:ext>
            </p:extLst>
          </p:nvPr>
        </p:nvGraphicFramePr>
        <p:xfrm>
          <a:off x="228600" y="1115180"/>
          <a:ext cx="11627317" cy="5111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Straight Arrow Connector 2">
            <a:extLst>
              <a:ext uri="{FF2B5EF4-FFF2-40B4-BE49-F238E27FC236}">
                <a16:creationId xmlns:a16="http://schemas.microsoft.com/office/drawing/2014/main" id="{5F97CA58-B5DC-45A2-AB78-39F4EC69B8B7}"/>
              </a:ext>
            </a:extLst>
          </p:cNvPr>
          <p:cNvCxnSpPr>
            <a:cxnSpLocks/>
          </p:cNvCxnSpPr>
          <p:nvPr/>
        </p:nvCxnSpPr>
        <p:spPr>
          <a:xfrm>
            <a:off x="3931920" y="1840089"/>
            <a:ext cx="561703" cy="0"/>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49ED03-1B8D-45BD-B7FA-564C56039233}"/>
              </a:ext>
            </a:extLst>
          </p:cNvPr>
          <p:cNvCxnSpPr>
            <a:cxnSpLocks/>
          </p:cNvCxnSpPr>
          <p:nvPr/>
        </p:nvCxnSpPr>
        <p:spPr>
          <a:xfrm>
            <a:off x="7428412" y="1840089"/>
            <a:ext cx="561703" cy="0"/>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1">
            <a:extLst>
              <a:ext uri="{FF2B5EF4-FFF2-40B4-BE49-F238E27FC236}">
                <a16:creationId xmlns:a16="http://schemas.microsoft.com/office/drawing/2014/main" id="{C54C1938-1C61-41A4-8851-B83A3FE491AD}"/>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7</a:t>
            </a:fld>
            <a:endParaRPr lang="en-US"/>
          </a:p>
        </p:txBody>
      </p:sp>
    </p:spTree>
    <p:extLst>
      <p:ext uri="{BB962C8B-B14F-4D97-AF65-F5344CB8AC3E}">
        <p14:creationId xmlns:p14="http://schemas.microsoft.com/office/powerpoint/2010/main" val="3947808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1105730" y="855297"/>
            <a:ext cx="9980537" cy="32618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3725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t>Data Preparation</a:t>
            </a: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a:cxnSpLocks/>
          </p:cNvCxnSpPr>
          <p:nvPr/>
        </p:nvCxnSpPr>
        <p:spPr>
          <a:xfrm>
            <a:off x="4191010" y="4402667"/>
            <a:ext cx="0" cy="2043289"/>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703406" y="4867600"/>
            <a:ext cx="3045923" cy="1218282"/>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sz="2000"/>
              <a:t>About 150k Articles </a:t>
            </a:r>
          </a:p>
          <a:p>
            <a:pPr marL="285750" indent="-285750">
              <a:lnSpc>
                <a:spcPts val="1900"/>
              </a:lnSpc>
              <a:buFont typeface="Arial" panose="020B0604020202020204" pitchFamily="34" charset="0"/>
              <a:buChar char="•"/>
            </a:pPr>
            <a:endParaRPr lang="en-US" sz="2000"/>
          </a:p>
          <a:p>
            <a:pPr marL="285750" indent="-285750">
              <a:lnSpc>
                <a:spcPts val="1900"/>
              </a:lnSpc>
              <a:buFont typeface="Arial" panose="020B0604020202020204" pitchFamily="34" charset="0"/>
              <a:buChar char="•"/>
            </a:pPr>
            <a:r>
              <a:rPr lang="en-US" sz="2000"/>
              <a:t>Over 100M words</a:t>
            </a:r>
          </a:p>
          <a:p>
            <a:pPr marL="285750" indent="-285750">
              <a:lnSpc>
                <a:spcPts val="1900"/>
              </a:lnSpc>
              <a:buFont typeface="Arial" panose="020B0604020202020204" pitchFamily="34" charset="0"/>
              <a:buChar char="•"/>
            </a:pPr>
            <a:endParaRPr lang="en-US" sz="2000"/>
          </a:p>
          <a:p>
            <a:pPr marL="285750" indent="-285750">
              <a:lnSpc>
                <a:spcPts val="1900"/>
              </a:lnSpc>
              <a:buFont typeface="Arial" panose="020B0604020202020204" pitchFamily="34" charset="0"/>
              <a:buChar char="•"/>
            </a:pPr>
            <a:r>
              <a:rPr lang="en-US" sz="2000"/>
              <a:t>Computationally intensive</a:t>
            </a:r>
          </a:p>
        </p:txBody>
      </p:sp>
      <p:sp>
        <p:nvSpPr>
          <p:cNvPr id="45" name="Rectangle 44">
            <a:extLst>
              <a:ext uri="{FF2B5EF4-FFF2-40B4-BE49-F238E27FC236}">
                <a16:creationId xmlns:a16="http://schemas.microsoft.com/office/drawing/2014/main" id="{69F7E025-DDEC-4748-AAE9-9FA2A4BF1E49}"/>
              </a:ext>
            </a:extLst>
          </p:cNvPr>
          <p:cNvSpPr/>
          <p:nvPr/>
        </p:nvSpPr>
        <p:spPr>
          <a:xfrm>
            <a:off x="944047" y="4483048"/>
            <a:ext cx="2743195" cy="243656"/>
          </a:xfrm>
          <a:prstGeom prst="rect">
            <a:avLst/>
          </a:prstGeom>
        </p:spPr>
        <p:txBody>
          <a:bodyPr wrap="square" lIns="0" tIns="0" rIns="0" bIns="0" anchor="t">
            <a:spAutoFit/>
          </a:bodyPr>
          <a:lstStyle/>
          <a:p>
            <a:pPr>
              <a:lnSpc>
                <a:spcPts val="1900"/>
              </a:lnSpc>
            </a:pPr>
            <a:r>
              <a:rPr lang="en-US" b="1" cap="all"/>
              <a:t>Data Challenges</a:t>
            </a:r>
            <a:endParaRPr lang="en-SG" b="1" cap="all"/>
          </a:p>
        </p:txBody>
      </p:sp>
      <p:sp>
        <p:nvSpPr>
          <p:cNvPr id="46" name="Rectangle 45">
            <a:extLst>
              <a:ext uri="{FF2B5EF4-FFF2-40B4-BE49-F238E27FC236}">
                <a16:creationId xmlns:a16="http://schemas.microsoft.com/office/drawing/2014/main" id="{84176128-6116-4C3C-9CC3-394E6E116762}"/>
              </a:ext>
            </a:extLst>
          </p:cNvPr>
          <p:cNvSpPr/>
          <p:nvPr/>
        </p:nvSpPr>
        <p:spPr>
          <a:xfrm>
            <a:off x="4562484" y="4853750"/>
            <a:ext cx="2943221" cy="1461939"/>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sz="2000"/>
              <a:t>Select 38000 articles from 4 most famous publications</a:t>
            </a:r>
          </a:p>
          <a:p>
            <a:pPr>
              <a:lnSpc>
                <a:spcPts val="1900"/>
              </a:lnSpc>
            </a:pPr>
            <a:endParaRPr lang="en-US" sz="200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2000"/>
              <a:t>Extract contents and put into separate text files</a:t>
            </a:r>
          </a:p>
        </p:txBody>
      </p:sp>
      <p:sp>
        <p:nvSpPr>
          <p:cNvPr id="47" name="Rectangle 46">
            <a:extLst>
              <a:ext uri="{FF2B5EF4-FFF2-40B4-BE49-F238E27FC236}">
                <a16:creationId xmlns:a16="http://schemas.microsoft.com/office/drawing/2014/main" id="{839BCDE9-6CF8-45EE-BFA1-6E32ED5C240E}"/>
              </a:ext>
            </a:extLst>
          </p:cNvPr>
          <p:cNvSpPr/>
          <p:nvPr/>
        </p:nvSpPr>
        <p:spPr>
          <a:xfrm>
            <a:off x="4762511" y="4746029"/>
            <a:ext cx="2743195" cy="492443"/>
          </a:xfrm>
          <a:prstGeom prst="rect">
            <a:avLst/>
          </a:prstGeom>
        </p:spPr>
        <p:txBody>
          <a:bodyPr wrap="square" lIns="0" tIns="0" rIns="0" bIns="0" anchor="t">
            <a:spAutoFit/>
          </a:bodyPr>
          <a:lstStyle/>
          <a:p>
            <a:endParaRPr lang="en-US" sz="3200">
              <a:solidFill>
                <a:schemeClr val="accent4">
                  <a:lumMod val="75000"/>
                </a:schemeClr>
              </a:solidFill>
              <a:cs typeface="Segoe UI" panose="020B0502040204020203" pitchFamily="34" charset="0"/>
            </a:endParaRPr>
          </a:p>
        </p:txBody>
      </p:sp>
      <p:sp>
        <p:nvSpPr>
          <p:cNvPr id="48" name="Rectangle 47">
            <a:extLst>
              <a:ext uri="{FF2B5EF4-FFF2-40B4-BE49-F238E27FC236}">
                <a16:creationId xmlns:a16="http://schemas.microsoft.com/office/drawing/2014/main" id="{7DDB637A-4822-4FE9-8AEA-11DEA7859049}"/>
              </a:ext>
            </a:extLst>
          </p:cNvPr>
          <p:cNvSpPr/>
          <p:nvPr/>
        </p:nvSpPr>
        <p:spPr>
          <a:xfrm>
            <a:off x="4397032" y="4449705"/>
            <a:ext cx="2743195" cy="276999"/>
          </a:xfrm>
          <a:prstGeom prst="rect">
            <a:avLst/>
          </a:prstGeom>
        </p:spPr>
        <p:txBody>
          <a:bodyPr wrap="square" lIns="0" tIns="0" rIns="0" bIns="0" anchor="t">
            <a:spAutoFit/>
          </a:bodyPr>
          <a:lstStyle/>
          <a:p>
            <a:pPr lvl="1"/>
            <a:r>
              <a:rPr lang="en-US" b="1" cap="all"/>
              <a:t>Data Selection</a:t>
            </a:r>
            <a:endParaRPr lang="en-SG" b="1" cap="all"/>
          </a:p>
        </p:txBody>
      </p:sp>
      <p:sp>
        <p:nvSpPr>
          <p:cNvPr id="49" name="Rectangle 48">
            <a:extLst>
              <a:ext uri="{FF2B5EF4-FFF2-40B4-BE49-F238E27FC236}">
                <a16:creationId xmlns:a16="http://schemas.microsoft.com/office/drawing/2014/main" id="{7FA68D61-8BDC-4C14-9F0D-CF0C946CD30A}"/>
              </a:ext>
            </a:extLst>
          </p:cNvPr>
          <p:cNvSpPr/>
          <p:nvPr/>
        </p:nvSpPr>
        <p:spPr>
          <a:xfrm>
            <a:off x="8541471" y="4853750"/>
            <a:ext cx="2743195" cy="1705595"/>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sz="2000"/>
              <a:t>Tokenization;</a:t>
            </a:r>
          </a:p>
          <a:p>
            <a:pPr marL="285750" indent="-285750">
              <a:lnSpc>
                <a:spcPts val="1900"/>
              </a:lnSpc>
              <a:buFont typeface="Arial" panose="020B0604020202020204" pitchFamily="34" charset="0"/>
              <a:buChar char="•"/>
            </a:pPr>
            <a:endParaRPr lang="en-US" sz="2000"/>
          </a:p>
          <a:p>
            <a:pPr marL="285750" indent="-285750">
              <a:lnSpc>
                <a:spcPts val="1900"/>
              </a:lnSpc>
              <a:buFont typeface="Arial" panose="020B0604020202020204" pitchFamily="34" charset="0"/>
              <a:buChar char="•"/>
            </a:pPr>
            <a:r>
              <a:rPr lang="en-US" sz="2000"/>
              <a:t>Lower case;</a:t>
            </a:r>
            <a:endParaRPr lang="en-US" sz="2000">
              <a:cs typeface="Segoe UI Light"/>
            </a:endParaRPr>
          </a:p>
          <a:p>
            <a:pPr marL="285750" indent="-285750">
              <a:lnSpc>
                <a:spcPts val="1900"/>
              </a:lnSpc>
              <a:buFont typeface="Arial" panose="020B0604020202020204" pitchFamily="34" charset="0"/>
              <a:buChar char="•"/>
            </a:pPr>
            <a:endParaRPr lang="en-US" sz="2000"/>
          </a:p>
          <a:p>
            <a:pPr marL="285750" indent="-285750">
              <a:lnSpc>
                <a:spcPts val="1900"/>
              </a:lnSpc>
              <a:buFont typeface="Arial" panose="020B0604020202020204" pitchFamily="34" charset="0"/>
              <a:buChar char="•"/>
            </a:pPr>
            <a:r>
              <a:rPr lang="en-US" sz="2000"/>
              <a:t>Take only alphabets;</a:t>
            </a:r>
            <a:endParaRPr lang="en-US" sz="2000">
              <a:cs typeface="Segoe UI Light"/>
            </a:endParaRPr>
          </a:p>
          <a:p>
            <a:pPr marL="285750" indent="-285750">
              <a:lnSpc>
                <a:spcPts val="1900"/>
              </a:lnSpc>
              <a:buFont typeface="Arial" panose="020B0604020202020204" pitchFamily="34" charset="0"/>
              <a:buChar char="•"/>
            </a:pPr>
            <a:endParaRPr lang="en-US" sz="2000"/>
          </a:p>
          <a:p>
            <a:pPr marL="285750" indent="-285750">
              <a:lnSpc>
                <a:spcPts val="1900"/>
              </a:lnSpc>
              <a:buFont typeface="Arial" panose="020B0604020202020204" pitchFamily="34" charset="0"/>
              <a:buChar char="•"/>
            </a:pPr>
            <a:r>
              <a:rPr lang="en-US" sz="2000"/>
              <a:t>Remove stop words.</a:t>
            </a:r>
          </a:p>
        </p:txBody>
      </p:sp>
      <p:sp>
        <p:nvSpPr>
          <p:cNvPr id="51" name="Rectangle 50">
            <a:extLst>
              <a:ext uri="{FF2B5EF4-FFF2-40B4-BE49-F238E27FC236}">
                <a16:creationId xmlns:a16="http://schemas.microsoft.com/office/drawing/2014/main" id="{FA4B18CA-09B5-4584-8D25-60B58EF68413}"/>
              </a:ext>
            </a:extLst>
          </p:cNvPr>
          <p:cNvSpPr/>
          <p:nvPr/>
        </p:nvSpPr>
        <p:spPr>
          <a:xfrm>
            <a:off x="8366483" y="4449704"/>
            <a:ext cx="3314692" cy="276999"/>
          </a:xfrm>
          <a:prstGeom prst="rect">
            <a:avLst/>
          </a:prstGeom>
        </p:spPr>
        <p:txBody>
          <a:bodyPr wrap="square" lIns="0" tIns="0" rIns="0" bIns="0" anchor="t">
            <a:spAutoFit/>
          </a:bodyPr>
          <a:lstStyle/>
          <a:p>
            <a:pPr lvl="1"/>
            <a:r>
              <a:rPr lang="en-US" b="1" cap="all"/>
              <a:t>Data Pre-Processing</a:t>
            </a:r>
            <a:endParaRPr lang="en-SG" b="1" cap="all"/>
          </a:p>
        </p:txBody>
      </p:sp>
      <p:pic>
        <p:nvPicPr>
          <p:cNvPr id="1029" name="Picture 2068369135">
            <a:extLst>
              <a:ext uri="{FF2B5EF4-FFF2-40B4-BE49-F238E27FC236}">
                <a16:creationId xmlns:a16="http://schemas.microsoft.com/office/drawing/2014/main" id="{C751014C-09C9-4FD5-AF39-D62A794BB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821" y="945373"/>
            <a:ext cx="9370356" cy="3062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B0118B12-39D4-4FD4-804F-DB00B3AF662C}"/>
              </a:ext>
              <a:ext uri="{C183D7F6-B498-43B3-948B-1728B52AA6E4}">
                <adec:decorative xmlns:adec="http://schemas.microsoft.com/office/drawing/2017/decorative" val="1"/>
              </a:ext>
            </a:extLst>
          </p:cNvPr>
          <p:cNvCxnSpPr>
            <a:cxnSpLocks/>
          </p:cNvCxnSpPr>
          <p:nvPr/>
        </p:nvCxnSpPr>
        <p:spPr>
          <a:xfrm>
            <a:off x="8023588" y="4402667"/>
            <a:ext cx="0" cy="2043289"/>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8" name="Slide Number Placeholder 1">
            <a:extLst>
              <a:ext uri="{FF2B5EF4-FFF2-40B4-BE49-F238E27FC236}">
                <a16:creationId xmlns:a16="http://schemas.microsoft.com/office/drawing/2014/main" id="{E0F04FF8-994E-408D-B174-F71D1C8F42C8}"/>
              </a:ext>
            </a:extLst>
          </p:cNvPr>
          <p:cNvSpPr>
            <a:spLocks noGrp="1"/>
          </p:cNvSpPr>
          <p:nvPr>
            <p:ph type="sldNum" sz="quarter" idx="12"/>
          </p:nvPr>
        </p:nvSpPr>
        <p:spPr>
          <a:xfrm>
            <a:off x="9448800" y="6492875"/>
            <a:ext cx="2743200" cy="365125"/>
          </a:xfrm>
        </p:spPr>
        <p:txBody>
          <a:bodyPr/>
          <a:lstStyle/>
          <a:p>
            <a:fld id="{06FEDF93-2BFD-41CA-ABC7-B039102F3792}" type="slidenum">
              <a:rPr lang="en-US" smtClean="0"/>
              <a:t>8</a:t>
            </a:fld>
            <a:endParaRPr lang="en-US"/>
          </a:p>
        </p:txBody>
      </p:sp>
    </p:spTree>
    <p:extLst>
      <p:ext uri="{BB962C8B-B14F-4D97-AF65-F5344CB8AC3E}">
        <p14:creationId xmlns:p14="http://schemas.microsoft.com/office/powerpoint/2010/main" val="2933785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8EEEDD-610E-4D0F-AD8B-C8EA9390DCA4}"/>
              </a:ext>
            </a:extLst>
          </p:cNvPr>
          <p:cNvPicPr>
            <a:picLocks noChangeAspect="1"/>
          </p:cNvPicPr>
          <p:nvPr/>
        </p:nvPicPr>
        <p:blipFill rotWithShape="1">
          <a:blip r:embed="rId2"/>
          <a:srcRect/>
          <a:stretch/>
        </p:blipFill>
        <p:spPr>
          <a:xfrm>
            <a:off x="0" y="0"/>
            <a:ext cx="12192000" cy="6858000"/>
          </a:xfrm>
          <a:prstGeom prst="rect">
            <a:avLst/>
          </a:prstGeom>
        </p:spPr>
      </p:pic>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normAutofit/>
          </a:bodyPr>
          <a:lstStyle/>
          <a:p>
            <a:r>
              <a:rPr lang="en-US"/>
              <a:t>Project analysis slide 4</a:t>
            </a:r>
          </a:p>
        </p:txBody>
      </p:sp>
      <p:sp>
        <p:nvSpPr>
          <p:cNvPr id="5" name="TextBox 4">
            <a:extLst>
              <a:ext uri="{FF2B5EF4-FFF2-40B4-BE49-F238E27FC236}">
                <a16:creationId xmlns:a16="http://schemas.microsoft.com/office/drawing/2014/main" id="{13739DAC-FB49-4A6F-8C43-F7B0142B944D}"/>
              </a:ext>
            </a:extLst>
          </p:cNvPr>
          <p:cNvSpPr txBox="1"/>
          <p:nvPr/>
        </p:nvSpPr>
        <p:spPr>
          <a:xfrm rot="20759146">
            <a:off x="1488659" y="3541767"/>
            <a:ext cx="2531165" cy="461665"/>
          </a:xfrm>
          <a:prstGeom prst="rect">
            <a:avLst/>
          </a:prstGeom>
          <a:noFill/>
        </p:spPr>
        <p:txBody>
          <a:bodyPr wrap="square" rtlCol="0">
            <a:spAutoFit/>
          </a:bodyPr>
          <a:lstStyle/>
          <a:p>
            <a:r>
              <a:rPr lang="en-SG" sz="2400" b="1">
                <a:solidFill>
                  <a:schemeClr val="bg1"/>
                </a:solidFill>
              </a:rPr>
              <a:t>By WANG, Yechun</a:t>
            </a:r>
          </a:p>
        </p:txBody>
      </p:sp>
      <p:sp>
        <p:nvSpPr>
          <p:cNvPr id="2" name="Slide Number Placeholder 1">
            <a:extLst>
              <a:ext uri="{FF2B5EF4-FFF2-40B4-BE49-F238E27FC236}">
                <a16:creationId xmlns:a16="http://schemas.microsoft.com/office/drawing/2014/main" id="{9EE9B6EB-3684-4918-856B-2673F464EA63}"/>
              </a:ext>
            </a:extLst>
          </p:cNvPr>
          <p:cNvSpPr>
            <a:spLocks noGrp="1"/>
          </p:cNvSpPr>
          <p:nvPr>
            <p:ph type="sldNum" sz="quarter" idx="12"/>
          </p:nvPr>
        </p:nvSpPr>
        <p:spPr/>
        <p:txBody>
          <a:bodyPr/>
          <a:lstStyle/>
          <a:p>
            <a:fld id="{06FEDF93-2BFD-41CA-ABC7-B039102F3792}" type="slidenum">
              <a:rPr lang="en-US" smtClean="0"/>
              <a:t>9</a:t>
            </a:fld>
            <a:endParaRPr lang="en-US"/>
          </a:p>
        </p:txBody>
      </p:sp>
    </p:spTree>
    <p:extLst>
      <p:ext uri="{BB962C8B-B14F-4D97-AF65-F5344CB8AC3E}">
        <p14:creationId xmlns:p14="http://schemas.microsoft.com/office/powerpoint/2010/main" val="80181357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Project_Analysis_Presentation Pack.potx" id="{AC7781D2-6DCE-4385-A2F9-141B95078B19}" vid="{C6C96076-4D51-4042-A342-A7D2AA3703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2333</Words>
  <Application>Microsoft Office PowerPoint</Application>
  <PresentationFormat>Widescreen</PresentationFormat>
  <Paragraphs>411</Paragraphs>
  <Slides>33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Century Gothic</vt:lpstr>
      <vt:lpstr>Segoe UI</vt:lpstr>
      <vt:lpstr>Segoe UI Light</vt:lpstr>
      <vt:lpstr>Office Theme</vt:lpstr>
      <vt:lpstr>Simplifying News Digitalisation</vt:lpstr>
      <vt:lpstr>Project analysis slide 2</vt:lpstr>
      <vt:lpstr>Project analysis slide 4</vt:lpstr>
      <vt:lpstr>Project analysis slide 4</vt:lpstr>
      <vt:lpstr>Project analysis slide 4</vt:lpstr>
      <vt:lpstr>Project analysis slide 4</vt:lpstr>
      <vt:lpstr>Project analysis slide 4</vt:lpstr>
      <vt:lpstr>Project analysis slide 5</vt:lpstr>
      <vt:lpstr>Project analysis slide 4</vt:lpstr>
      <vt:lpstr>Project analysis slide 4</vt:lpstr>
      <vt:lpstr>Project analysis slide 4</vt:lpstr>
      <vt:lpstr>Project analysis slide 8</vt:lpstr>
      <vt:lpstr>Project analysis slide 6</vt:lpstr>
      <vt:lpstr>Project analysis slide 6</vt:lpstr>
      <vt:lpstr>Project analysis slide 6</vt:lpstr>
      <vt:lpstr>Project analysis slide 6</vt:lpstr>
      <vt:lpstr>Project analysis slide 6</vt:lpstr>
      <vt:lpstr>Project analysis slide 4</vt:lpstr>
      <vt:lpstr>Project analysis slide 8</vt:lpstr>
      <vt:lpstr>Project analysis slide 6</vt:lpstr>
      <vt:lpstr>Project analysis slide 6</vt:lpstr>
      <vt:lpstr>PowerPoint Presentation</vt:lpstr>
      <vt:lpstr>PowerPoint Presentation</vt:lpstr>
      <vt:lpstr>PowerPoint Presentation</vt:lpstr>
      <vt:lpstr>PowerPoint Presentation</vt:lpstr>
      <vt:lpstr>PowerPoint Presentation</vt:lpstr>
      <vt:lpstr>PowerPoint Presentation</vt:lpstr>
      <vt:lpstr>Project analysis slide 8</vt:lpstr>
      <vt:lpstr>Project analysis slide 8</vt:lpstr>
      <vt:lpstr>Convenient &amp; Concise Reading</vt:lpstr>
      <vt:lpstr>PowerPoint Presentation</vt:lpstr>
      <vt:lpstr>PowerPoint Presentation</vt:lpstr>
      <vt:lpstr>Project analysis slide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2019-04-18T14:43:48Z</dcterms:created>
  <dcterms:modified xsi:type="dcterms:W3CDTF">2019-04-18T14:43:56Z</dcterms:modified>
</cp:coreProperties>
</file>